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3" r:id="rId2"/>
    <p:sldId id="258" r:id="rId3"/>
    <p:sldId id="259" r:id="rId4"/>
    <p:sldId id="260" r:id="rId5"/>
    <p:sldId id="261" r:id="rId6"/>
    <p:sldId id="262"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0"/>
    <p:restoredTop sz="94697"/>
  </p:normalViewPr>
  <p:slideViewPr>
    <p:cSldViewPr snapToGrid="0" snapToObjects="1">
      <p:cViewPr varScale="1">
        <p:scale>
          <a:sx n="90" d="100"/>
          <a:sy n="90" d="100"/>
        </p:scale>
        <p:origin x="216"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Projected Metrics before &amp; after implementation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After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Claimants served monthly</c:v>
                </c:pt>
                <c:pt idx="1">
                  <c:v>Claims deemed not fraud</c:v>
                </c:pt>
                <c:pt idx="2">
                  <c:v>Claims deemed fraudulent</c:v>
                </c:pt>
                <c:pt idx="3">
                  <c:v>Customer satisfaction rating</c:v>
                </c:pt>
              </c:strCache>
            </c:strRef>
          </c:cat>
          <c:val>
            <c:numRef>
              <c:f>Sheet1!$B$2:$B$5</c:f>
              <c:numCache>
                <c:formatCode>General</c:formatCode>
                <c:ptCount val="4"/>
                <c:pt idx="0" formatCode="#,##0">
                  <c:v>9400</c:v>
                </c:pt>
                <c:pt idx="1">
                  <c:v>670</c:v>
                </c:pt>
                <c:pt idx="2">
                  <c:v>292</c:v>
                </c:pt>
                <c:pt idx="3" formatCode="0">
                  <c:v>8000</c:v>
                </c:pt>
              </c:numCache>
            </c:numRef>
          </c:val>
          <c:extLst>
            <c:ext xmlns:c16="http://schemas.microsoft.com/office/drawing/2014/chart" uri="{C3380CC4-5D6E-409C-BE32-E72D297353CC}">
              <c16:uniqueId val="{00000000-3EBE-0C4C-A231-C41F5ECB4412}"/>
            </c:ext>
          </c:extLst>
        </c:ser>
        <c:ser>
          <c:idx val="1"/>
          <c:order val="1"/>
          <c:tx>
            <c:strRef>
              <c:f>Sheet1!$C$1</c:f>
              <c:strCache>
                <c:ptCount val="1"/>
                <c:pt idx="0">
                  <c:v>Before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Claimants served monthly</c:v>
                </c:pt>
                <c:pt idx="1">
                  <c:v>Claims deemed not fraud</c:v>
                </c:pt>
                <c:pt idx="2">
                  <c:v>Claims deemed fraudulent</c:v>
                </c:pt>
                <c:pt idx="3">
                  <c:v>Customer satisfaction rating</c:v>
                </c:pt>
              </c:strCache>
            </c:strRef>
          </c:cat>
          <c:val>
            <c:numRef>
              <c:f>Sheet1!$C$2:$C$5</c:f>
              <c:numCache>
                <c:formatCode>General</c:formatCode>
                <c:ptCount val="4"/>
                <c:pt idx="0" formatCode="#,##0">
                  <c:v>5200</c:v>
                </c:pt>
                <c:pt idx="1">
                  <c:v>3468</c:v>
                </c:pt>
                <c:pt idx="2">
                  <c:v>292</c:v>
                </c:pt>
                <c:pt idx="3" formatCode="0">
                  <c:v>2000</c:v>
                </c:pt>
              </c:numCache>
            </c:numRef>
          </c:val>
          <c:extLst>
            <c:ext xmlns:c16="http://schemas.microsoft.com/office/drawing/2014/chart" uri="{C3380CC4-5D6E-409C-BE32-E72D297353CC}">
              <c16:uniqueId val="{00000001-3EBE-0C4C-A231-C41F5ECB4412}"/>
            </c:ext>
          </c:extLst>
        </c:ser>
        <c:dLbls>
          <c:dLblPos val="inEnd"/>
          <c:showLegendKey val="0"/>
          <c:showVal val="1"/>
          <c:showCatName val="0"/>
          <c:showSerName val="0"/>
          <c:showPercent val="0"/>
          <c:showBubbleSize val="0"/>
        </c:dLbls>
        <c:gapWidth val="182"/>
        <c:axId val="1052133072"/>
        <c:axId val="1050320608"/>
      </c:barChart>
      <c:catAx>
        <c:axId val="10521330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50320608"/>
        <c:crosses val="autoZero"/>
        <c:auto val="1"/>
        <c:lblAlgn val="ctr"/>
        <c:lblOffset val="100"/>
        <c:noMultiLvlLbl val="0"/>
      </c:catAx>
      <c:valAx>
        <c:axId val="10503206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52133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2F5597"/>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EB35D1-6EB3-734F-BFFE-8C6345B137D9}" type="datetimeFigureOut">
              <a:t>1/18/20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BCFB1-AF3E-9746-967E-7F5F926BC3CB}" type="slidenum">
              <a:t>‹#›</a:t>
            </a:fld>
            <a:endParaRPr lang="en-US"/>
          </a:p>
        </p:txBody>
      </p:sp>
    </p:spTree>
    <p:extLst>
      <p:ext uri="{BB962C8B-B14F-4D97-AF65-F5344CB8AC3E}">
        <p14:creationId xmlns:p14="http://schemas.microsoft.com/office/powerpoint/2010/main" val="1784988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Hi David, I’m locked out of this page on the unemployment site, so I don’t have an actual screenshot. I can add it next week, but hopefully this will suffice for now. -Alyssa</a:t>
            </a:r>
          </a:p>
        </p:txBody>
      </p:sp>
      <p:sp>
        <p:nvSpPr>
          <p:cNvPr id="4" name="Slide Number Placeholder 3"/>
          <p:cNvSpPr>
            <a:spLocks noGrp="1"/>
          </p:cNvSpPr>
          <p:nvPr>
            <p:ph type="sldNum" sz="quarter" idx="5"/>
          </p:nvPr>
        </p:nvSpPr>
        <p:spPr/>
        <p:txBody>
          <a:bodyPr/>
          <a:lstStyle/>
          <a:p>
            <a:fld id="{B57BCFB1-AF3E-9746-967E-7F5F926BC3CB}" type="slidenum">
              <a:t>3</a:t>
            </a:fld>
            <a:endParaRPr lang="en-US"/>
          </a:p>
        </p:txBody>
      </p:sp>
    </p:spTree>
    <p:extLst>
      <p:ext uri="{BB962C8B-B14F-4D97-AF65-F5344CB8AC3E}">
        <p14:creationId xmlns:p14="http://schemas.microsoft.com/office/powerpoint/2010/main" val="1075074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FF099-CCB2-464F-B347-4217BA07DE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0806FE-CBB6-DE45-8343-95C7DEEBCF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883F39-B6B1-D74F-A9E1-A767CC9D4FC9}"/>
              </a:ext>
            </a:extLst>
          </p:cNvPr>
          <p:cNvSpPr>
            <a:spLocks noGrp="1"/>
          </p:cNvSpPr>
          <p:nvPr>
            <p:ph type="dt" sz="half" idx="10"/>
          </p:nvPr>
        </p:nvSpPr>
        <p:spPr/>
        <p:txBody>
          <a:bodyPr/>
          <a:lstStyle/>
          <a:p>
            <a:fld id="{3D4E688E-45F4-6D49-B6BC-531F5A1093C4}" type="datetimeFigureOut">
              <a:t>1/18/20</a:t>
            </a:fld>
            <a:endParaRPr lang="en-US"/>
          </a:p>
        </p:txBody>
      </p:sp>
      <p:sp>
        <p:nvSpPr>
          <p:cNvPr id="5" name="Footer Placeholder 4">
            <a:extLst>
              <a:ext uri="{FF2B5EF4-FFF2-40B4-BE49-F238E27FC236}">
                <a16:creationId xmlns:a16="http://schemas.microsoft.com/office/drawing/2014/main" id="{E324AE71-3D44-574F-B085-C8BE32A08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F17976-BCEB-A640-8337-004E8CA93962}"/>
              </a:ext>
            </a:extLst>
          </p:cNvPr>
          <p:cNvSpPr>
            <a:spLocks noGrp="1"/>
          </p:cNvSpPr>
          <p:nvPr>
            <p:ph type="sldNum" sz="quarter" idx="12"/>
          </p:nvPr>
        </p:nvSpPr>
        <p:spPr/>
        <p:txBody>
          <a:bodyPr/>
          <a:lstStyle/>
          <a:p>
            <a:fld id="{B607F3FE-B213-2F49-8F19-9902C815B122}" type="slidenum">
              <a:t>‹#›</a:t>
            </a:fld>
            <a:endParaRPr lang="en-US"/>
          </a:p>
        </p:txBody>
      </p:sp>
    </p:spTree>
    <p:extLst>
      <p:ext uri="{BB962C8B-B14F-4D97-AF65-F5344CB8AC3E}">
        <p14:creationId xmlns:p14="http://schemas.microsoft.com/office/powerpoint/2010/main" val="2015120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6D3F8-EA2F-4E4A-B9FE-5BA304A3D0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8FAAF0-859D-4B4B-94D1-B959E97F85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A01B4F-E260-314A-A973-DB82F491129F}"/>
              </a:ext>
            </a:extLst>
          </p:cNvPr>
          <p:cNvSpPr>
            <a:spLocks noGrp="1"/>
          </p:cNvSpPr>
          <p:nvPr>
            <p:ph type="dt" sz="half" idx="10"/>
          </p:nvPr>
        </p:nvSpPr>
        <p:spPr/>
        <p:txBody>
          <a:bodyPr/>
          <a:lstStyle/>
          <a:p>
            <a:fld id="{3D4E688E-45F4-6D49-B6BC-531F5A1093C4}" type="datetimeFigureOut">
              <a:t>1/18/20</a:t>
            </a:fld>
            <a:endParaRPr lang="en-US"/>
          </a:p>
        </p:txBody>
      </p:sp>
      <p:sp>
        <p:nvSpPr>
          <p:cNvPr id="5" name="Footer Placeholder 4">
            <a:extLst>
              <a:ext uri="{FF2B5EF4-FFF2-40B4-BE49-F238E27FC236}">
                <a16:creationId xmlns:a16="http://schemas.microsoft.com/office/drawing/2014/main" id="{E681F8BD-E287-264E-BB0F-DC8ECD4498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63A28-5785-7C4F-83C3-E5B377B03E7D}"/>
              </a:ext>
            </a:extLst>
          </p:cNvPr>
          <p:cNvSpPr>
            <a:spLocks noGrp="1"/>
          </p:cNvSpPr>
          <p:nvPr>
            <p:ph type="sldNum" sz="quarter" idx="12"/>
          </p:nvPr>
        </p:nvSpPr>
        <p:spPr/>
        <p:txBody>
          <a:bodyPr/>
          <a:lstStyle/>
          <a:p>
            <a:fld id="{B607F3FE-B213-2F49-8F19-9902C815B122}" type="slidenum">
              <a:t>‹#›</a:t>
            </a:fld>
            <a:endParaRPr lang="en-US"/>
          </a:p>
        </p:txBody>
      </p:sp>
    </p:spTree>
    <p:extLst>
      <p:ext uri="{BB962C8B-B14F-4D97-AF65-F5344CB8AC3E}">
        <p14:creationId xmlns:p14="http://schemas.microsoft.com/office/powerpoint/2010/main" val="4190091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82304B-11F4-AC43-B6CB-3479A9E1EE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080C39-24E5-2F46-AA07-C939D2C4F8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B19EBA-7E9B-DF4E-B9D6-448B7540D104}"/>
              </a:ext>
            </a:extLst>
          </p:cNvPr>
          <p:cNvSpPr>
            <a:spLocks noGrp="1"/>
          </p:cNvSpPr>
          <p:nvPr>
            <p:ph type="dt" sz="half" idx="10"/>
          </p:nvPr>
        </p:nvSpPr>
        <p:spPr/>
        <p:txBody>
          <a:bodyPr/>
          <a:lstStyle/>
          <a:p>
            <a:fld id="{3D4E688E-45F4-6D49-B6BC-531F5A1093C4}" type="datetimeFigureOut">
              <a:t>1/18/20</a:t>
            </a:fld>
            <a:endParaRPr lang="en-US"/>
          </a:p>
        </p:txBody>
      </p:sp>
      <p:sp>
        <p:nvSpPr>
          <p:cNvPr id="5" name="Footer Placeholder 4">
            <a:extLst>
              <a:ext uri="{FF2B5EF4-FFF2-40B4-BE49-F238E27FC236}">
                <a16:creationId xmlns:a16="http://schemas.microsoft.com/office/drawing/2014/main" id="{7EB88895-B1AA-F543-ADC8-6BD16DFB4C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24EE84-2C06-BF49-9CC4-6F4149842CE7}"/>
              </a:ext>
            </a:extLst>
          </p:cNvPr>
          <p:cNvSpPr>
            <a:spLocks noGrp="1"/>
          </p:cNvSpPr>
          <p:nvPr>
            <p:ph type="sldNum" sz="quarter" idx="12"/>
          </p:nvPr>
        </p:nvSpPr>
        <p:spPr/>
        <p:txBody>
          <a:bodyPr/>
          <a:lstStyle/>
          <a:p>
            <a:fld id="{B607F3FE-B213-2F49-8F19-9902C815B122}" type="slidenum">
              <a:t>‹#›</a:t>
            </a:fld>
            <a:endParaRPr lang="en-US"/>
          </a:p>
        </p:txBody>
      </p:sp>
    </p:spTree>
    <p:extLst>
      <p:ext uri="{BB962C8B-B14F-4D97-AF65-F5344CB8AC3E}">
        <p14:creationId xmlns:p14="http://schemas.microsoft.com/office/powerpoint/2010/main" val="3209304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6538C-8D25-D547-B9B3-9850B4723B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A81CD0-B091-3E4F-B247-67087EDFCA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9CD6E2-492F-D540-A336-86FD4BF95009}"/>
              </a:ext>
            </a:extLst>
          </p:cNvPr>
          <p:cNvSpPr>
            <a:spLocks noGrp="1"/>
          </p:cNvSpPr>
          <p:nvPr>
            <p:ph type="dt" sz="half" idx="10"/>
          </p:nvPr>
        </p:nvSpPr>
        <p:spPr/>
        <p:txBody>
          <a:bodyPr/>
          <a:lstStyle/>
          <a:p>
            <a:fld id="{3D4E688E-45F4-6D49-B6BC-531F5A1093C4}" type="datetimeFigureOut">
              <a:t>1/18/20</a:t>
            </a:fld>
            <a:endParaRPr lang="en-US"/>
          </a:p>
        </p:txBody>
      </p:sp>
      <p:sp>
        <p:nvSpPr>
          <p:cNvPr id="5" name="Footer Placeholder 4">
            <a:extLst>
              <a:ext uri="{FF2B5EF4-FFF2-40B4-BE49-F238E27FC236}">
                <a16:creationId xmlns:a16="http://schemas.microsoft.com/office/drawing/2014/main" id="{D07010EB-CEE7-6F4F-A0B6-6A6E506874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E1867-CF3E-8044-9B82-7095F58D4392}"/>
              </a:ext>
            </a:extLst>
          </p:cNvPr>
          <p:cNvSpPr>
            <a:spLocks noGrp="1"/>
          </p:cNvSpPr>
          <p:nvPr>
            <p:ph type="sldNum" sz="quarter" idx="12"/>
          </p:nvPr>
        </p:nvSpPr>
        <p:spPr/>
        <p:txBody>
          <a:bodyPr/>
          <a:lstStyle/>
          <a:p>
            <a:fld id="{B607F3FE-B213-2F49-8F19-9902C815B122}" type="slidenum">
              <a:t>‹#›</a:t>
            </a:fld>
            <a:endParaRPr lang="en-US"/>
          </a:p>
        </p:txBody>
      </p:sp>
    </p:spTree>
    <p:extLst>
      <p:ext uri="{BB962C8B-B14F-4D97-AF65-F5344CB8AC3E}">
        <p14:creationId xmlns:p14="http://schemas.microsoft.com/office/powerpoint/2010/main" val="3493320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DB65-219F-FE4E-9A29-A7AC080618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9FC930-38D7-7D44-8AC3-73667B59EB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76020B-76BF-9446-BAE0-6A0671B1E65E}"/>
              </a:ext>
            </a:extLst>
          </p:cNvPr>
          <p:cNvSpPr>
            <a:spLocks noGrp="1"/>
          </p:cNvSpPr>
          <p:nvPr>
            <p:ph type="dt" sz="half" idx="10"/>
          </p:nvPr>
        </p:nvSpPr>
        <p:spPr/>
        <p:txBody>
          <a:bodyPr/>
          <a:lstStyle/>
          <a:p>
            <a:fld id="{3D4E688E-45F4-6D49-B6BC-531F5A1093C4}" type="datetimeFigureOut">
              <a:t>1/18/20</a:t>
            </a:fld>
            <a:endParaRPr lang="en-US"/>
          </a:p>
        </p:txBody>
      </p:sp>
      <p:sp>
        <p:nvSpPr>
          <p:cNvPr id="5" name="Footer Placeholder 4">
            <a:extLst>
              <a:ext uri="{FF2B5EF4-FFF2-40B4-BE49-F238E27FC236}">
                <a16:creationId xmlns:a16="http://schemas.microsoft.com/office/drawing/2014/main" id="{B6915BC1-5931-CC4F-8F5C-16327DE25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989AC-47A4-8E43-95C5-13EEB8D62E28}"/>
              </a:ext>
            </a:extLst>
          </p:cNvPr>
          <p:cNvSpPr>
            <a:spLocks noGrp="1"/>
          </p:cNvSpPr>
          <p:nvPr>
            <p:ph type="sldNum" sz="quarter" idx="12"/>
          </p:nvPr>
        </p:nvSpPr>
        <p:spPr/>
        <p:txBody>
          <a:bodyPr/>
          <a:lstStyle/>
          <a:p>
            <a:fld id="{B607F3FE-B213-2F49-8F19-9902C815B122}" type="slidenum">
              <a:t>‹#›</a:t>
            </a:fld>
            <a:endParaRPr lang="en-US"/>
          </a:p>
        </p:txBody>
      </p:sp>
    </p:spTree>
    <p:extLst>
      <p:ext uri="{BB962C8B-B14F-4D97-AF65-F5344CB8AC3E}">
        <p14:creationId xmlns:p14="http://schemas.microsoft.com/office/powerpoint/2010/main" val="522041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1C1DF-8A1A-D24A-A367-276C0820E6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C8395A-60ED-9A43-8CBB-1C271B7E45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BBEE19-A7AC-664E-A3B5-82235A7CE1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E6D677-AAE9-EF4E-8F68-EFAC825933F7}"/>
              </a:ext>
            </a:extLst>
          </p:cNvPr>
          <p:cNvSpPr>
            <a:spLocks noGrp="1"/>
          </p:cNvSpPr>
          <p:nvPr>
            <p:ph type="dt" sz="half" idx="10"/>
          </p:nvPr>
        </p:nvSpPr>
        <p:spPr/>
        <p:txBody>
          <a:bodyPr/>
          <a:lstStyle/>
          <a:p>
            <a:fld id="{3D4E688E-45F4-6D49-B6BC-531F5A1093C4}" type="datetimeFigureOut">
              <a:t>1/18/20</a:t>
            </a:fld>
            <a:endParaRPr lang="en-US"/>
          </a:p>
        </p:txBody>
      </p:sp>
      <p:sp>
        <p:nvSpPr>
          <p:cNvPr id="6" name="Footer Placeholder 5">
            <a:extLst>
              <a:ext uri="{FF2B5EF4-FFF2-40B4-BE49-F238E27FC236}">
                <a16:creationId xmlns:a16="http://schemas.microsoft.com/office/drawing/2014/main" id="{862BD0AD-56F0-784E-BB8E-BEFCAE3FA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9F0509-02E6-1447-9AF5-3ED6CFACABFC}"/>
              </a:ext>
            </a:extLst>
          </p:cNvPr>
          <p:cNvSpPr>
            <a:spLocks noGrp="1"/>
          </p:cNvSpPr>
          <p:nvPr>
            <p:ph type="sldNum" sz="quarter" idx="12"/>
          </p:nvPr>
        </p:nvSpPr>
        <p:spPr/>
        <p:txBody>
          <a:bodyPr/>
          <a:lstStyle/>
          <a:p>
            <a:fld id="{B607F3FE-B213-2F49-8F19-9902C815B122}" type="slidenum">
              <a:t>‹#›</a:t>
            </a:fld>
            <a:endParaRPr lang="en-US"/>
          </a:p>
        </p:txBody>
      </p:sp>
    </p:spTree>
    <p:extLst>
      <p:ext uri="{BB962C8B-B14F-4D97-AF65-F5344CB8AC3E}">
        <p14:creationId xmlns:p14="http://schemas.microsoft.com/office/powerpoint/2010/main" val="334400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D7440-ADBC-1140-8E0C-F9AA0850CC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2D1269-244A-3047-BC03-BEB8EAB972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8E4DC9-0445-F046-A537-F7142804E2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398893-60E0-5543-B991-58D28E706B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FE3216-24C6-E04A-96FB-6FE8ED1730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C52BCF-7C81-494A-A685-E4FD13533428}"/>
              </a:ext>
            </a:extLst>
          </p:cNvPr>
          <p:cNvSpPr>
            <a:spLocks noGrp="1"/>
          </p:cNvSpPr>
          <p:nvPr>
            <p:ph type="dt" sz="half" idx="10"/>
          </p:nvPr>
        </p:nvSpPr>
        <p:spPr/>
        <p:txBody>
          <a:bodyPr/>
          <a:lstStyle/>
          <a:p>
            <a:fld id="{3D4E688E-45F4-6D49-B6BC-531F5A1093C4}" type="datetimeFigureOut">
              <a:t>1/18/20</a:t>
            </a:fld>
            <a:endParaRPr lang="en-US"/>
          </a:p>
        </p:txBody>
      </p:sp>
      <p:sp>
        <p:nvSpPr>
          <p:cNvPr id="8" name="Footer Placeholder 7">
            <a:extLst>
              <a:ext uri="{FF2B5EF4-FFF2-40B4-BE49-F238E27FC236}">
                <a16:creationId xmlns:a16="http://schemas.microsoft.com/office/drawing/2014/main" id="{46BF7B8C-CA2F-AF42-844C-74949D83DB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44E9E3-D9DA-DA4A-916F-4254C33CD8E8}"/>
              </a:ext>
            </a:extLst>
          </p:cNvPr>
          <p:cNvSpPr>
            <a:spLocks noGrp="1"/>
          </p:cNvSpPr>
          <p:nvPr>
            <p:ph type="sldNum" sz="quarter" idx="12"/>
          </p:nvPr>
        </p:nvSpPr>
        <p:spPr/>
        <p:txBody>
          <a:bodyPr/>
          <a:lstStyle/>
          <a:p>
            <a:fld id="{B607F3FE-B213-2F49-8F19-9902C815B122}" type="slidenum">
              <a:t>‹#›</a:t>
            </a:fld>
            <a:endParaRPr lang="en-US"/>
          </a:p>
        </p:txBody>
      </p:sp>
    </p:spTree>
    <p:extLst>
      <p:ext uri="{BB962C8B-B14F-4D97-AF65-F5344CB8AC3E}">
        <p14:creationId xmlns:p14="http://schemas.microsoft.com/office/powerpoint/2010/main" val="843870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CD56A-0582-4543-BA80-6FB16B8A91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CE1750-26C1-2B47-BFC0-7B968AC4FF5F}"/>
              </a:ext>
            </a:extLst>
          </p:cNvPr>
          <p:cNvSpPr>
            <a:spLocks noGrp="1"/>
          </p:cNvSpPr>
          <p:nvPr>
            <p:ph type="dt" sz="half" idx="10"/>
          </p:nvPr>
        </p:nvSpPr>
        <p:spPr/>
        <p:txBody>
          <a:bodyPr/>
          <a:lstStyle/>
          <a:p>
            <a:fld id="{3D4E688E-45F4-6D49-B6BC-531F5A1093C4}" type="datetimeFigureOut">
              <a:t>1/18/20</a:t>
            </a:fld>
            <a:endParaRPr lang="en-US"/>
          </a:p>
        </p:txBody>
      </p:sp>
      <p:sp>
        <p:nvSpPr>
          <p:cNvPr id="4" name="Footer Placeholder 3">
            <a:extLst>
              <a:ext uri="{FF2B5EF4-FFF2-40B4-BE49-F238E27FC236}">
                <a16:creationId xmlns:a16="http://schemas.microsoft.com/office/drawing/2014/main" id="{E39A37D5-A650-9C46-AE59-BDAC5B438F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3B0BFC-0437-1F40-984B-8E2CA44981E0}"/>
              </a:ext>
            </a:extLst>
          </p:cNvPr>
          <p:cNvSpPr>
            <a:spLocks noGrp="1"/>
          </p:cNvSpPr>
          <p:nvPr>
            <p:ph type="sldNum" sz="quarter" idx="12"/>
          </p:nvPr>
        </p:nvSpPr>
        <p:spPr/>
        <p:txBody>
          <a:bodyPr/>
          <a:lstStyle/>
          <a:p>
            <a:fld id="{B607F3FE-B213-2F49-8F19-9902C815B122}" type="slidenum">
              <a:t>‹#›</a:t>
            </a:fld>
            <a:endParaRPr lang="en-US"/>
          </a:p>
        </p:txBody>
      </p:sp>
    </p:spTree>
    <p:extLst>
      <p:ext uri="{BB962C8B-B14F-4D97-AF65-F5344CB8AC3E}">
        <p14:creationId xmlns:p14="http://schemas.microsoft.com/office/powerpoint/2010/main" val="1591803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32B87F-24CD-9B42-B253-48EB413090BE}"/>
              </a:ext>
            </a:extLst>
          </p:cNvPr>
          <p:cNvSpPr>
            <a:spLocks noGrp="1"/>
          </p:cNvSpPr>
          <p:nvPr>
            <p:ph type="dt" sz="half" idx="10"/>
          </p:nvPr>
        </p:nvSpPr>
        <p:spPr/>
        <p:txBody>
          <a:bodyPr/>
          <a:lstStyle/>
          <a:p>
            <a:fld id="{3D4E688E-45F4-6D49-B6BC-531F5A1093C4}" type="datetimeFigureOut">
              <a:t>1/18/20</a:t>
            </a:fld>
            <a:endParaRPr lang="en-US"/>
          </a:p>
        </p:txBody>
      </p:sp>
      <p:sp>
        <p:nvSpPr>
          <p:cNvPr id="3" name="Footer Placeholder 2">
            <a:extLst>
              <a:ext uri="{FF2B5EF4-FFF2-40B4-BE49-F238E27FC236}">
                <a16:creationId xmlns:a16="http://schemas.microsoft.com/office/drawing/2014/main" id="{B2EC1F98-54C0-984F-9A9D-D12F517388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1BB6B3-CCF6-E247-94A8-3BB6BA815EF0}"/>
              </a:ext>
            </a:extLst>
          </p:cNvPr>
          <p:cNvSpPr>
            <a:spLocks noGrp="1"/>
          </p:cNvSpPr>
          <p:nvPr>
            <p:ph type="sldNum" sz="quarter" idx="12"/>
          </p:nvPr>
        </p:nvSpPr>
        <p:spPr/>
        <p:txBody>
          <a:bodyPr/>
          <a:lstStyle/>
          <a:p>
            <a:fld id="{B607F3FE-B213-2F49-8F19-9902C815B122}" type="slidenum">
              <a:t>‹#›</a:t>
            </a:fld>
            <a:endParaRPr lang="en-US"/>
          </a:p>
        </p:txBody>
      </p:sp>
    </p:spTree>
    <p:extLst>
      <p:ext uri="{BB962C8B-B14F-4D97-AF65-F5344CB8AC3E}">
        <p14:creationId xmlns:p14="http://schemas.microsoft.com/office/powerpoint/2010/main" val="2596757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EA010-5467-F940-8727-46158D1FA0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7C3B27-B9D4-4943-B167-50E35DF944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A58438-0975-BE4B-BDDD-2EA5F7EBCE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11DFC2-AA22-F84E-B716-FD905297585C}"/>
              </a:ext>
            </a:extLst>
          </p:cNvPr>
          <p:cNvSpPr>
            <a:spLocks noGrp="1"/>
          </p:cNvSpPr>
          <p:nvPr>
            <p:ph type="dt" sz="half" idx="10"/>
          </p:nvPr>
        </p:nvSpPr>
        <p:spPr/>
        <p:txBody>
          <a:bodyPr/>
          <a:lstStyle/>
          <a:p>
            <a:fld id="{3D4E688E-45F4-6D49-B6BC-531F5A1093C4}" type="datetimeFigureOut">
              <a:t>1/18/20</a:t>
            </a:fld>
            <a:endParaRPr lang="en-US"/>
          </a:p>
        </p:txBody>
      </p:sp>
      <p:sp>
        <p:nvSpPr>
          <p:cNvPr id="6" name="Footer Placeholder 5">
            <a:extLst>
              <a:ext uri="{FF2B5EF4-FFF2-40B4-BE49-F238E27FC236}">
                <a16:creationId xmlns:a16="http://schemas.microsoft.com/office/drawing/2014/main" id="{0470901F-0877-4048-93D4-AB80783C48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33B75F-DF63-494F-AD98-CA3980A7F62B}"/>
              </a:ext>
            </a:extLst>
          </p:cNvPr>
          <p:cNvSpPr>
            <a:spLocks noGrp="1"/>
          </p:cNvSpPr>
          <p:nvPr>
            <p:ph type="sldNum" sz="quarter" idx="12"/>
          </p:nvPr>
        </p:nvSpPr>
        <p:spPr/>
        <p:txBody>
          <a:bodyPr/>
          <a:lstStyle/>
          <a:p>
            <a:fld id="{B607F3FE-B213-2F49-8F19-9902C815B122}" type="slidenum">
              <a:t>‹#›</a:t>
            </a:fld>
            <a:endParaRPr lang="en-US"/>
          </a:p>
        </p:txBody>
      </p:sp>
    </p:spTree>
    <p:extLst>
      <p:ext uri="{BB962C8B-B14F-4D97-AF65-F5344CB8AC3E}">
        <p14:creationId xmlns:p14="http://schemas.microsoft.com/office/powerpoint/2010/main" val="185711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FEA80-5625-874F-9159-0C7C0CAFD9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F8EA28-B31D-FD41-82E1-D2C1587A5B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ED3033-D025-6444-94F4-3AB270CA16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5546A8-7F28-E542-83F8-3A34BED8FAF7}"/>
              </a:ext>
            </a:extLst>
          </p:cNvPr>
          <p:cNvSpPr>
            <a:spLocks noGrp="1"/>
          </p:cNvSpPr>
          <p:nvPr>
            <p:ph type="dt" sz="half" idx="10"/>
          </p:nvPr>
        </p:nvSpPr>
        <p:spPr/>
        <p:txBody>
          <a:bodyPr/>
          <a:lstStyle/>
          <a:p>
            <a:fld id="{3D4E688E-45F4-6D49-B6BC-531F5A1093C4}" type="datetimeFigureOut">
              <a:t>1/18/20</a:t>
            </a:fld>
            <a:endParaRPr lang="en-US"/>
          </a:p>
        </p:txBody>
      </p:sp>
      <p:sp>
        <p:nvSpPr>
          <p:cNvPr id="6" name="Footer Placeholder 5">
            <a:extLst>
              <a:ext uri="{FF2B5EF4-FFF2-40B4-BE49-F238E27FC236}">
                <a16:creationId xmlns:a16="http://schemas.microsoft.com/office/drawing/2014/main" id="{4E8F1B65-369C-3740-996C-093CB79C21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FFB8C7-1CE7-2744-BB0F-CEE212F9FBD8}"/>
              </a:ext>
            </a:extLst>
          </p:cNvPr>
          <p:cNvSpPr>
            <a:spLocks noGrp="1"/>
          </p:cNvSpPr>
          <p:nvPr>
            <p:ph type="sldNum" sz="quarter" idx="12"/>
          </p:nvPr>
        </p:nvSpPr>
        <p:spPr/>
        <p:txBody>
          <a:bodyPr/>
          <a:lstStyle/>
          <a:p>
            <a:fld id="{B607F3FE-B213-2F49-8F19-9902C815B122}" type="slidenum">
              <a:t>‹#›</a:t>
            </a:fld>
            <a:endParaRPr lang="en-US"/>
          </a:p>
        </p:txBody>
      </p:sp>
    </p:spTree>
    <p:extLst>
      <p:ext uri="{BB962C8B-B14F-4D97-AF65-F5344CB8AC3E}">
        <p14:creationId xmlns:p14="http://schemas.microsoft.com/office/powerpoint/2010/main" val="1535416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AC39AD-00C9-0941-995C-1EF72C5F3F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0CE435-D305-4A4A-8BFF-EC80E2EE05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847261-8DAE-D342-90BF-F792BB0137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E688E-45F4-6D49-B6BC-531F5A1093C4}" type="datetimeFigureOut">
              <a:t>1/18/20</a:t>
            </a:fld>
            <a:endParaRPr lang="en-US"/>
          </a:p>
        </p:txBody>
      </p:sp>
      <p:sp>
        <p:nvSpPr>
          <p:cNvPr id="5" name="Footer Placeholder 4">
            <a:extLst>
              <a:ext uri="{FF2B5EF4-FFF2-40B4-BE49-F238E27FC236}">
                <a16:creationId xmlns:a16="http://schemas.microsoft.com/office/drawing/2014/main" id="{5E1263FC-A0E1-6E4B-9F12-7D5CD604B7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EA8351-8CD1-9B4E-81CF-85B740B87C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07F3FE-B213-2F49-8F19-9902C815B122}" type="slidenum">
              <a:t>‹#›</a:t>
            </a:fld>
            <a:endParaRPr lang="en-US"/>
          </a:p>
        </p:txBody>
      </p:sp>
    </p:spTree>
    <p:extLst>
      <p:ext uri="{BB962C8B-B14F-4D97-AF65-F5344CB8AC3E}">
        <p14:creationId xmlns:p14="http://schemas.microsoft.com/office/powerpoint/2010/main" val="158017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reitbart.com/economy/2019/02/18/remaining-gm-workers-on-edge-as-layoffs-end-were-nervous-and-afraid/" TargetMode="External"/><Relationship Id="rId2" Type="http://schemas.openxmlformats.org/officeDocument/2006/relationships/image" Target="../media/image2.jpg"/><Relationship Id="rId1" Type="http://schemas.openxmlformats.org/officeDocument/2006/relationships/slideLayout" Target="../slideLayouts/slideLayout8.xml"/><Relationship Id="rId5" Type="http://schemas.openxmlformats.org/officeDocument/2006/relationships/image" Target="../media/image3.jpg"/><Relationship Id="rId4" Type="http://schemas.openxmlformats.org/officeDocument/2006/relationships/hyperlink" Target="https://secure.esd.w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8.xml"/><Relationship Id="rId4" Type="http://schemas.openxmlformats.org/officeDocument/2006/relationships/hyperlink" Target="https://www.careerbuilder.com/advice/5-types-of-problem-coworkers-and-how-to-almost-deal-with-the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legal.solutions/do-i-need-to-attend-my-hearing-for-an-uncontested-divorce-in-massachusetts/" TargetMode="External"/><Relationship Id="rId2" Type="http://schemas.openxmlformats.org/officeDocument/2006/relationships/image" Target="../media/image6.jpg"/><Relationship Id="rId1" Type="http://schemas.openxmlformats.org/officeDocument/2006/relationships/slideLayout" Target="../slideLayouts/slideLayout8.xml"/><Relationship Id="rId5" Type="http://schemas.openxmlformats.org/officeDocument/2006/relationships/hyperlink" Target="https://www.wisebread.com/be-careful-who-you-owe-heres-who-can-garnish-your-wages" TargetMode="Externa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chart" Target="../charts/chart1.xml"/><Relationship Id="rId1" Type="http://schemas.openxmlformats.org/officeDocument/2006/relationships/slideLayout" Target="../slideLayouts/slideLayout8.xml"/><Relationship Id="rId4" Type="http://schemas.openxmlformats.org/officeDocument/2006/relationships/hyperlink" Target="https://www.impactbnd.com/blog/the-importance-of-keeping-your-customers-happ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4D1A-6F55-D349-BA26-9BCC131C6047}"/>
              </a:ext>
            </a:extLst>
          </p:cNvPr>
          <p:cNvSpPr>
            <a:spLocks noGrp="1"/>
          </p:cNvSpPr>
          <p:nvPr>
            <p:ph type="ctrTitle"/>
          </p:nvPr>
        </p:nvSpPr>
        <p:spPr>
          <a:xfrm>
            <a:off x="0" y="403779"/>
            <a:ext cx="12192000" cy="1068529"/>
          </a:xfrm>
        </p:spPr>
        <p:txBody>
          <a:bodyPr>
            <a:normAutofit/>
          </a:bodyPr>
          <a:lstStyle/>
          <a:p>
            <a:r>
              <a:rPr lang="en-US" sz="4400"/>
              <a:t>Attention/ Perception Applied Analysis</a:t>
            </a:r>
            <a:br>
              <a:rPr lang="en-US" sz="4400"/>
            </a:br>
            <a:r>
              <a:rPr lang="en-US" sz="2200"/>
              <a:t>Assignment #1</a:t>
            </a:r>
          </a:p>
        </p:txBody>
      </p:sp>
      <p:sp>
        <p:nvSpPr>
          <p:cNvPr id="3" name="Subtitle 2">
            <a:extLst>
              <a:ext uri="{FF2B5EF4-FFF2-40B4-BE49-F238E27FC236}">
                <a16:creationId xmlns:a16="http://schemas.microsoft.com/office/drawing/2014/main" id="{36808F84-6750-6D46-A187-25A0292B38C5}"/>
              </a:ext>
            </a:extLst>
          </p:cNvPr>
          <p:cNvSpPr>
            <a:spLocks noGrp="1"/>
          </p:cNvSpPr>
          <p:nvPr>
            <p:ph type="subTitle" idx="1"/>
          </p:nvPr>
        </p:nvSpPr>
        <p:spPr>
          <a:xfrm>
            <a:off x="9232900" y="5930900"/>
            <a:ext cx="2959100" cy="927100"/>
          </a:xfrm>
        </p:spPr>
        <p:txBody>
          <a:bodyPr>
            <a:normAutofit/>
          </a:bodyPr>
          <a:lstStyle/>
          <a:p>
            <a:pPr algn="r"/>
            <a:r>
              <a:rPr lang="en-US" sz="1400"/>
              <a:t>Alyssa Hagen </a:t>
            </a:r>
          </a:p>
          <a:p>
            <a:pPr algn="r"/>
            <a:r>
              <a:rPr lang="en-US" sz="1400"/>
              <a:t>January 18, 2020</a:t>
            </a:r>
          </a:p>
          <a:p>
            <a:pPr algn="r"/>
            <a:r>
              <a:rPr lang="en-US" sz="1400"/>
              <a:t>CommLead 517: The Psychology of UX</a:t>
            </a:r>
          </a:p>
          <a:p>
            <a:pPr algn="r"/>
            <a:endParaRPr lang="en-US" sz="1400"/>
          </a:p>
        </p:txBody>
      </p:sp>
      <p:pic>
        <p:nvPicPr>
          <p:cNvPr id="6" name="Picture 5" descr="A screenshot of a social media post&#10;&#10;Description automatically generated">
            <a:extLst>
              <a:ext uri="{FF2B5EF4-FFF2-40B4-BE49-F238E27FC236}">
                <a16:creationId xmlns:a16="http://schemas.microsoft.com/office/drawing/2014/main" id="{2F9EB54E-25B1-874D-81FC-E4653828B751}"/>
              </a:ext>
            </a:extLst>
          </p:cNvPr>
          <p:cNvPicPr>
            <a:picLocks noChangeAspect="1"/>
          </p:cNvPicPr>
          <p:nvPr/>
        </p:nvPicPr>
        <p:blipFill>
          <a:blip r:embed="rId2"/>
          <a:stretch>
            <a:fillRect/>
          </a:stretch>
        </p:blipFill>
        <p:spPr>
          <a:xfrm>
            <a:off x="1959985" y="1472308"/>
            <a:ext cx="8272030" cy="4922142"/>
          </a:xfrm>
          <a:prstGeom prst="rect">
            <a:avLst/>
          </a:prstGeom>
          <a:ln>
            <a:solidFill>
              <a:srgbClr val="2F5597"/>
            </a:solidFill>
          </a:ln>
        </p:spPr>
      </p:pic>
    </p:spTree>
    <p:extLst>
      <p:ext uri="{BB962C8B-B14F-4D97-AF65-F5344CB8AC3E}">
        <p14:creationId xmlns:p14="http://schemas.microsoft.com/office/powerpoint/2010/main" val="2135365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7EEE7-2B14-DC49-9632-5B90AC101A83}"/>
              </a:ext>
            </a:extLst>
          </p:cNvPr>
          <p:cNvSpPr>
            <a:spLocks noGrp="1"/>
          </p:cNvSpPr>
          <p:nvPr>
            <p:ph type="title"/>
          </p:nvPr>
        </p:nvSpPr>
        <p:spPr>
          <a:xfrm>
            <a:off x="839788" y="457200"/>
            <a:ext cx="10920412" cy="656073"/>
          </a:xfrm>
        </p:spPr>
        <p:txBody>
          <a:bodyPr>
            <a:normAutofit fontScale="90000"/>
          </a:bodyPr>
          <a:lstStyle/>
          <a:p>
            <a:pPr algn="ctr"/>
            <a:r>
              <a:rPr lang="en-US"/>
              <a:t>Respecting the “gray area” of filing for unemployment </a:t>
            </a:r>
            <a:br>
              <a:rPr lang="en-US"/>
            </a:br>
            <a:r>
              <a:rPr lang="en-US"/>
              <a:t>on the Washington state Unemployment Security Department website</a:t>
            </a:r>
          </a:p>
        </p:txBody>
      </p:sp>
      <p:pic>
        <p:nvPicPr>
          <p:cNvPr id="6" name="Content Placeholder 5" descr="A group of people looking at a phone&#10;&#10;Description automatically generated">
            <a:extLst>
              <a:ext uri="{FF2B5EF4-FFF2-40B4-BE49-F238E27FC236}">
                <a16:creationId xmlns:a16="http://schemas.microsoft.com/office/drawing/2014/main" id="{F9BA9C01-27BF-B14C-B791-913EF2480276}"/>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8494929" y="1482497"/>
            <a:ext cx="3510803" cy="2628994"/>
          </a:xfrm>
        </p:spPr>
      </p:pic>
      <p:sp>
        <p:nvSpPr>
          <p:cNvPr id="4" name="Text Placeholder 3">
            <a:extLst>
              <a:ext uri="{FF2B5EF4-FFF2-40B4-BE49-F238E27FC236}">
                <a16:creationId xmlns:a16="http://schemas.microsoft.com/office/drawing/2014/main" id="{8B87E446-A3E7-174A-9B3A-58A82C2DD061}"/>
              </a:ext>
            </a:extLst>
          </p:cNvPr>
          <p:cNvSpPr>
            <a:spLocks noGrp="1"/>
          </p:cNvSpPr>
          <p:nvPr>
            <p:ph type="body" sz="half" idx="2"/>
          </p:nvPr>
        </p:nvSpPr>
        <p:spPr>
          <a:xfrm>
            <a:off x="372536" y="1384206"/>
            <a:ext cx="4737096" cy="5357376"/>
          </a:xfrm>
        </p:spPr>
        <p:txBody>
          <a:bodyPr>
            <a:normAutofit/>
          </a:bodyPr>
          <a:lstStyle/>
          <a:p>
            <a:r>
              <a:rPr lang="en-US" sz="1400"/>
              <a:t>Thousands of employees annually are laid off or lose their jobs in Washington state and rely on “unemployment” pay, offered through the Unemployment Security Department </a:t>
            </a:r>
            <a:r>
              <a:rPr lang="en-US" sz="1400">
                <a:hlinkClick r:id="rId4"/>
              </a:rPr>
              <a:t>https://secure.esd.wa.gov/</a:t>
            </a:r>
            <a:r>
              <a:rPr lang="en-US" sz="1400"/>
              <a:t>.</a:t>
            </a:r>
          </a:p>
          <a:p>
            <a:r>
              <a:rPr lang="en-US" sz="1400"/>
              <a:t>Not every unemployment situation is straightforward, thus users, or “claimant” questions that fall into grey areas should be addressed before problems arise.</a:t>
            </a:r>
          </a:p>
          <a:p>
            <a:r>
              <a:rPr lang="en-US" sz="1400"/>
              <a:t>Currently, when claimants need to contact customer service, they may be “on hold” for over an hour. They may opt to request an email reply or a “call back” within a specific window of time. </a:t>
            </a:r>
          </a:p>
          <a:p>
            <a:r>
              <a:rPr lang="en-US" sz="1400"/>
              <a:t>Due to the byzantine nature of the site and the lack of availability of customer service personnel, mistakes are made when claimants file for unemployment, causing a cascading effect of problems, compounding ”assessments” and associated fees.</a:t>
            </a:r>
          </a:p>
          <a:p>
            <a:r>
              <a:rPr lang="en-US" sz="1400"/>
              <a:t>As this site is funded by and used by taxpayers, it is the responsibility of the Unemployment Security Department to make needed changes.</a:t>
            </a:r>
          </a:p>
          <a:p>
            <a:r>
              <a:rPr lang="en-US" sz="1400"/>
              <a:t>If small changes were made to the site, the user experience would improve and costs for the department and unemployment program would be reduced.   </a:t>
            </a:r>
          </a:p>
        </p:txBody>
      </p:sp>
      <p:pic>
        <p:nvPicPr>
          <p:cNvPr id="10" name="Picture 9" descr="A screenshot of a cell phone&#10;&#10;Description automatically generated">
            <a:extLst>
              <a:ext uri="{FF2B5EF4-FFF2-40B4-BE49-F238E27FC236}">
                <a16:creationId xmlns:a16="http://schemas.microsoft.com/office/drawing/2014/main" id="{00CA9332-ED10-9046-BE29-EB3F30410894}"/>
              </a:ext>
            </a:extLst>
          </p:cNvPr>
          <p:cNvPicPr>
            <a:picLocks noChangeAspect="1"/>
          </p:cNvPicPr>
          <p:nvPr/>
        </p:nvPicPr>
        <p:blipFill>
          <a:blip r:embed="rId5"/>
          <a:stretch>
            <a:fillRect/>
          </a:stretch>
        </p:blipFill>
        <p:spPr>
          <a:xfrm>
            <a:off x="5469469" y="4480715"/>
            <a:ext cx="6536263" cy="1986157"/>
          </a:xfrm>
          <a:prstGeom prst="rect">
            <a:avLst/>
          </a:prstGeom>
        </p:spPr>
      </p:pic>
      <p:sp>
        <p:nvSpPr>
          <p:cNvPr id="12" name="Text Placeholder 3">
            <a:extLst>
              <a:ext uri="{FF2B5EF4-FFF2-40B4-BE49-F238E27FC236}">
                <a16:creationId xmlns:a16="http://schemas.microsoft.com/office/drawing/2014/main" id="{60A74C71-F9AB-774B-B71E-638C5D1B3B31}"/>
              </a:ext>
            </a:extLst>
          </p:cNvPr>
          <p:cNvSpPr txBox="1">
            <a:spLocks/>
          </p:cNvSpPr>
          <p:nvPr/>
        </p:nvSpPr>
        <p:spPr>
          <a:xfrm>
            <a:off x="5469469" y="1518037"/>
            <a:ext cx="2827864" cy="2628994"/>
          </a:xfrm>
          <a:prstGeom prst="rect">
            <a:avLst/>
          </a:prstGeom>
          <a:solidFill>
            <a:schemeClr val="accent1">
              <a:lumMod val="75000"/>
            </a:schemeClr>
          </a:solidFill>
          <a:ln>
            <a:solidFill>
              <a:schemeClr val="bg1">
                <a:lumMod val="95000"/>
              </a:schemeClr>
            </a:solidFill>
          </a:ln>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endParaRPr lang="en-US" sz="800" b="1">
              <a:solidFill>
                <a:schemeClr val="bg1"/>
              </a:solidFill>
            </a:endParaRPr>
          </a:p>
          <a:p>
            <a:pPr algn="ctr"/>
            <a:r>
              <a:rPr lang="en-US" sz="1800" b="1">
                <a:solidFill>
                  <a:schemeClr val="bg1"/>
                </a:solidFill>
              </a:rPr>
              <a:t>Based on user dissatisfaction: </a:t>
            </a:r>
          </a:p>
          <a:p>
            <a:pPr marL="342900" indent="-342900">
              <a:buFont typeface="Arial" panose="020B0604020202020204" pitchFamily="34" charset="0"/>
              <a:buAutoNum type="arabicPeriod"/>
            </a:pPr>
            <a:r>
              <a:rPr lang="en-US" sz="1800" b="1">
                <a:solidFill>
                  <a:schemeClr val="bg1"/>
                </a:solidFill>
              </a:rPr>
              <a:t>Additional customer service personnel should be hired.</a:t>
            </a:r>
          </a:p>
          <a:p>
            <a:pPr marL="342900" indent="-342900">
              <a:buFont typeface="Arial" panose="020B0604020202020204" pitchFamily="34" charset="0"/>
              <a:buAutoNum type="arabicPeriod"/>
            </a:pPr>
            <a:r>
              <a:rPr lang="en-US" sz="1800" b="1">
                <a:solidFill>
                  <a:schemeClr val="bg1"/>
                </a:solidFill>
              </a:rPr>
              <a:t>A partial-pay claim option should be added to the user interface.</a:t>
            </a:r>
          </a:p>
        </p:txBody>
      </p:sp>
      <p:sp>
        <p:nvSpPr>
          <p:cNvPr id="13" name="Subtitle 2">
            <a:extLst>
              <a:ext uri="{FF2B5EF4-FFF2-40B4-BE49-F238E27FC236}">
                <a16:creationId xmlns:a16="http://schemas.microsoft.com/office/drawing/2014/main" id="{6C33D034-FACB-7240-99C8-189661CE4DAF}"/>
              </a:ext>
            </a:extLst>
          </p:cNvPr>
          <p:cNvSpPr txBox="1">
            <a:spLocks/>
          </p:cNvSpPr>
          <p:nvPr/>
        </p:nvSpPr>
        <p:spPr>
          <a:xfrm>
            <a:off x="0" y="7075266"/>
            <a:ext cx="9144000" cy="6560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a:t>Slide 1: THE PSYCH. Describe the psychological process in a way that would be understandable and persuasive to a business decision-maker (original textual summary, 12-14 point font).</a:t>
            </a:r>
          </a:p>
        </p:txBody>
      </p:sp>
    </p:spTree>
    <p:extLst>
      <p:ext uri="{BB962C8B-B14F-4D97-AF65-F5344CB8AC3E}">
        <p14:creationId xmlns:p14="http://schemas.microsoft.com/office/powerpoint/2010/main" val="2236397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7EEE7-2B14-DC49-9632-5B90AC101A83}"/>
              </a:ext>
            </a:extLst>
          </p:cNvPr>
          <p:cNvSpPr>
            <a:spLocks noGrp="1"/>
          </p:cNvSpPr>
          <p:nvPr>
            <p:ph type="title"/>
          </p:nvPr>
        </p:nvSpPr>
        <p:spPr>
          <a:xfrm>
            <a:off x="7321550" y="4216400"/>
            <a:ext cx="4561945" cy="2421467"/>
          </a:xfrm>
        </p:spPr>
        <p:txBody>
          <a:bodyPr>
            <a:normAutofit/>
          </a:bodyPr>
          <a:lstStyle/>
          <a:p>
            <a:pPr algn="r"/>
            <a:r>
              <a:rPr lang="en-US" dirty="0">
                <a:cs typeface="Arial" pitchFamily="34" charset="0"/>
              </a:rPr>
              <a:t>If someone works </a:t>
            </a:r>
            <a:br>
              <a:rPr lang="en-US" dirty="0">
                <a:cs typeface="Arial" pitchFamily="34" charset="0"/>
              </a:rPr>
            </a:br>
            <a:r>
              <a:rPr lang="en-US" dirty="0">
                <a:cs typeface="Arial" pitchFamily="34" charset="0"/>
              </a:rPr>
              <a:t>for a few hours each week, </a:t>
            </a:r>
            <a:br>
              <a:rPr lang="en-US" dirty="0">
                <a:cs typeface="Arial" pitchFamily="34" charset="0"/>
              </a:rPr>
            </a:br>
            <a:r>
              <a:rPr lang="en-US" dirty="0">
                <a:cs typeface="Arial" pitchFamily="34" charset="0"/>
              </a:rPr>
              <a:t>the site should have a </a:t>
            </a:r>
            <a:br>
              <a:rPr lang="en-US" dirty="0">
                <a:cs typeface="Arial" pitchFamily="34" charset="0"/>
              </a:rPr>
            </a:br>
            <a:r>
              <a:rPr lang="en-US" dirty="0">
                <a:cs typeface="Arial" pitchFamily="34" charset="0"/>
              </a:rPr>
              <a:t>partial-payout option.</a:t>
            </a:r>
            <a:endParaRPr lang="en-US"/>
          </a:p>
        </p:txBody>
      </p:sp>
      <p:sp>
        <p:nvSpPr>
          <p:cNvPr id="3" name="Content Placeholder 2">
            <a:extLst>
              <a:ext uri="{FF2B5EF4-FFF2-40B4-BE49-F238E27FC236}">
                <a16:creationId xmlns:a16="http://schemas.microsoft.com/office/drawing/2014/main" id="{BBEB4D61-6EE4-9345-80E3-4AB9DE2D1311}"/>
              </a:ext>
            </a:extLst>
          </p:cNvPr>
          <p:cNvSpPr>
            <a:spLocks noGrp="1"/>
          </p:cNvSpPr>
          <p:nvPr>
            <p:ph idx="1"/>
          </p:nvPr>
        </p:nvSpPr>
        <p:spPr>
          <a:xfrm>
            <a:off x="506942" y="1841499"/>
            <a:ext cx="5808133" cy="5016501"/>
          </a:xfrm>
        </p:spPr>
        <p:txBody>
          <a:bodyPr>
            <a:normAutofit/>
          </a:bodyPr>
          <a:lstStyle/>
          <a:p>
            <a:pPr marL="0" indent="0">
              <a:lnSpc>
                <a:spcPts val="1800"/>
              </a:lnSpc>
              <a:spcAft>
                <a:spcPts val="1200"/>
              </a:spcAft>
              <a:buNone/>
            </a:pPr>
            <a:r>
              <a:rPr lang="en-US" sz="1400" dirty="0">
                <a:cs typeface="Arial" pitchFamily="34" charset="0"/>
              </a:rPr>
              <a:t>Unemployed claimants requesting financial support are </a:t>
            </a:r>
            <a:r>
              <a:rPr lang="en-US" sz="1600" b="1" dirty="0">
                <a:cs typeface="Arial" pitchFamily="34" charset="0"/>
              </a:rPr>
              <a:t>task positive</a:t>
            </a:r>
            <a:r>
              <a:rPr lang="en-US" sz="1400" dirty="0">
                <a:cs typeface="Arial" pitchFamily="34" charset="0"/>
              </a:rPr>
              <a:t>. Money is the incentive for the claimant to complete all the steps required to obtain assistance. However, as the claimant experience continues through the duration of their unemployment, gray areas arise. </a:t>
            </a:r>
          </a:p>
          <a:p>
            <a:pPr marL="0" indent="0">
              <a:lnSpc>
                <a:spcPts val="1800"/>
              </a:lnSpc>
              <a:spcAft>
                <a:spcPts val="1200"/>
              </a:spcAft>
              <a:buNone/>
            </a:pPr>
            <a:r>
              <a:rPr lang="en-US" sz="1400" b="1" dirty="0">
                <a:cs typeface="Arial" pitchFamily="34" charset="0"/>
              </a:rPr>
              <a:t>Example 1: </a:t>
            </a:r>
            <a:r>
              <a:rPr lang="en-US" sz="1400" dirty="0">
                <a:cs typeface="Arial" pitchFamily="34" charset="0"/>
              </a:rPr>
              <a:t>Someone begins a new position today, but they don’t get paid for two weeks.</a:t>
            </a:r>
          </a:p>
          <a:p>
            <a:pPr>
              <a:lnSpc>
                <a:spcPts val="1800"/>
              </a:lnSpc>
              <a:spcAft>
                <a:spcPts val="1200"/>
              </a:spcAft>
            </a:pPr>
            <a:r>
              <a:rPr lang="en-US" sz="1400" dirty="0">
                <a:cs typeface="Arial" pitchFamily="34" charset="0"/>
              </a:rPr>
              <a:t>Are they employed? Yes.  </a:t>
            </a:r>
          </a:p>
          <a:p>
            <a:pPr>
              <a:lnSpc>
                <a:spcPts val="1800"/>
              </a:lnSpc>
              <a:spcAft>
                <a:spcPts val="1200"/>
              </a:spcAft>
            </a:pPr>
            <a:r>
              <a:rPr lang="en-US" sz="1400" dirty="0">
                <a:cs typeface="Arial" pitchFamily="34" charset="0"/>
              </a:rPr>
              <a:t>But, do they have an immediate income? No. </a:t>
            </a:r>
          </a:p>
          <a:p>
            <a:pPr>
              <a:lnSpc>
                <a:spcPts val="1800"/>
              </a:lnSpc>
              <a:spcAft>
                <a:spcPts val="1200"/>
              </a:spcAft>
            </a:pPr>
            <a:r>
              <a:rPr lang="en-US" sz="1400" dirty="0">
                <a:cs typeface="Arial" pitchFamily="34" charset="0"/>
              </a:rPr>
              <a:t>Should a yes or no question about whether to file, require a 60-minute phone call? No.</a:t>
            </a:r>
          </a:p>
          <a:p>
            <a:pPr>
              <a:lnSpc>
                <a:spcPts val="1800"/>
              </a:lnSpc>
              <a:spcAft>
                <a:spcPts val="1200"/>
              </a:spcAft>
            </a:pPr>
            <a:r>
              <a:rPr lang="en-US" sz="1400" dirty="0">
                <a:cs typeface="Arial" pitchFamily="34" charset="0"/>
              </a:rPr>
              <a:t>If they are unable to speak with customer service, does it make sense for the newly employed person to claim unemployment that week so they can put food on the table, knowing that they risk the </a:t>
            </a:r>
            <a:r>
              <a:rPr lang="en-US" sz="1400"/>
              <a:t>Unemployment Security Department labeling them a “fraud”? Most likely. </a:t>
            </a:r>
          </a:p>
          <a:p>
            <a:pPr marL="0" indent="0">
              <a:lnSpc>
                <a:spcPts val="1800"/>
              </a:lnSpc>
              <a:spcAft>
                <a:spcPts val="1200"/>
              </a:spcAft>
              <a:buNone/>
            </a:pPr>
            <a:endParaRPr lang="en-US" sz="1600" dirty="0">
              <a:cs typeface="Arial" pitchFamily="34" charset="0"/>
            </a:endParaRPr>
          </a:p>
        </p:txBody>
      </p:sp>
      <p:sp>
        <p:nvSpPr>
          <p:cNvPr id="4" name="Text Placeholder 3">
            <a:extLst>
              <a:ext uri="{FF2B5EF4-FFF2-40B4-BE49-F238E27FC236}">
                <a16:creationId xmlns:a16="http://schemas.microsoft.com/office/drawing/2014/main" id="{8B87E446-A3E7-174A-9B3A-58A82C2DD061}"/>
              </a:ext>
            </a:extLst>
          </p:cNvPr>
          <p:cNvSpPr>
            <a:spLocks noGrp="1"/>
          </p:cNvSpPr>
          <p:nvPr>
            <p:ph type="body" sz="half" idx="2"/>
          </p:nvPr>
        </p:nvSpPr>
        <p:spPr>
          <a:xfrm>
            <a:off x="0" y="7037044"/>
            <a:ext cx="8188590" cy="652992"/>
          </a:xfrm>
        </p:spPr>
        <p:txBody>
          <a:bodyPr/>
          <a:lstStyle/>
          <a:p>
            <a:r>
              <a:rPr lang="en-US"/>
              <a:t>Slide 2: THE EXAMPLE. Explain how the psychological process is at play in users' experience with a digital meme (screenshots and half-page explanation).</a:t>
            </a:r>
          </a:p>
          <a:p>
            <a:endParaRPr lang="en-US"/>
          </a:p>
        </p:txBody>
      </p:sp>
      <p:sp>
        <p:nvSpPr>
          <p:cNvPr id="5" name="Text Placeholder 3">
            <a:extLst>
              <a:ext uri="{FF2B5EF4-FFF2-40B4-BE49-F238E27FC236}">
                <a16:creationId xmlns:a16="http://schemas.microsoft.com/office/drawing/2014/main" id="{4CC018DD-5331-594E-8A00-E27B475DE626}"/>
              </a:ext>
            </a:extLst>
          </p:cNvPr>
          <p:cNvSpPr txBox="1">
            <a:spLocks/>
          </p:cNvSpPr>
          <p:nvPr/>
        </p:nvSpPr>
        <p:spPr>
          <a:xfrm>
            <a:off x="7123113" y="2293143"/>
            <a:ext cx="4760382" cy="227171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US" sz="1400" b="1"/>
              <a:t>Example 2: </a:t>
            </a:r>
            <a:r>
              <a:rPr lang="en-US" sz="1400"/>
              <a:t>Someone has been hired with a start date two weeks from today, but is required to attend one hour of paid training tomorrow.</a:t>
            </a:r>
          </a:p>
          <a:p>
            <a:r>
              <a:rPr lang="en-US" sz="1400"/>
              <a:t>Should they apply for unemployment that week?</a:t>
            </a:r>
          </a:p>
          <a:p>
            <a:r>
              <a:rPr lang="en-US" sz="1400"/>
              <a:t>Should they be required to repay the one hour of pay, assessed a “fraud penalty” and disqualified for unemployment benefits for six months?</a:t>
            </a:r>
          </a:p>
          <a:p>
            <a:r>
              <a:rPr lang="en-US" sz="1400"/>
              <a:t>What happens if the person is unemployed again within six months?</a:t>
            </a:r>
          </a:p>
        </p:txBody>
      </p:sp>
      <p:sp>
        <p:nvSpPr>
          <p:cNvPr id="6" name="Title 1">
            <a:extLst>
              <a:ext uri="{FF2B5EF4-FFF2-40B4-BE49-F238E27FC236}">
                <a16:creationId xmlns:a16="http://schemas.microsoft.com/office/drawing/2014/main" id="{22C403C2-6890-E343-AB31-5275A1743ADB}"/>
              </a:ext>
            </a:extLst>
          </p:cNvPr>
          <p:cNvSpPr txBox="1">
            <a:spLocks/>
          </p:cNvSpPr>
          <p:nvPr/>
        </p:nvSpPr>
        <p:spPr>
          <a:xfrm>
            <a:off x="506942" y="106705"/>
            <a:ext cx="3932237" cy="16002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cs typeface="Arial" pitchFamily="34" charset="0"/>
              </a:rPr>
              <a:t>Unemployment claimants are task positive.</a:t>
            </a:r>
            <a:endParaRPr lang="en-US"/>
          </a:p>
        </p:txBody>
      </p:sp>
      <p:sp>
        <p:nvSpPr>
          <p:cNvPr id="7" name="Text Placeholder 3">
            <a:extLst>
              <a:ext uri="{FF2B5EF4-FFF2-40B4-BE49-F238E27FC236}">
                <a16:creationId xmlns:a16="http://schemas.microsoft.com/office/drawing/2014/main" id="{0802BBA8-C64F-8143-9C28-C96FA0752AE2}"/>
              </a:ext>
            </a:extLst>
          </p:cNvPr>
          <p:cNvSpPr txBox="1">
            <a:spLocks/>
          </p:cNvSpPr>
          <p:nvPr/>
        </p:nvSpPr>
        <p:spPr>
          <a:xfrm>
            <a:off x="6513512" y="539406"/>
            <a:ext cx="5369983" cy="1302093"/>
          </a:xfrm>
          <a:prstGeom prst="rect">
            <a:avLst/>
          </a:prstGeom>
          <a:solidFill>
            <a:schemeClr val="accent1">
              <a:lumMod val="75000"/>
            </a:schemeClr>
          </a:solid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US">
                <a:solidFill>
                  <a:schemeClr val="bg1"/>
                </a:solidFill>
                <a:latin typeface="Courier" pitchFamily="2" charset="0"/>
              </a:rPr>
              <a:t>Existing question: </a:t>
            </a:r>
            <a:r>
              <a:rPr lang="en-US" b="1">
                <a:solidFill>
                  <a:schemeClr val="bg1"/>
                </a:solidFill>
                <a:latin typeface="Courier" pitchFamily="2" charset="0"/>
              </a:rPr>
              <a:t>Did you work this week? </a:t>
            </a:r>
          </a:p>
          <a:p>
            <a:r>
              <a:rPr lang="en-US">
                <a:solidFill>
                  <a:schemeClr val="bg1"/>
                </a:solidFill>
                <a:latin typeface="Courier" pitchFamily="2" charset="0"/>
              </a:rPr>
              <a:t>Replace this answer: </a:t>
            </a:r>
            <a:r>
              <a:rPr lang="en-US" b="1">
                <a:solidFill>
                  <a:schemeClr val="bg1"/>
                </a:solidFill>
                <a:latin typeface="Courier" pitchFamily="2" charset="0"/>
              </a:rPr>
              <a:t>Yes  No</a:t>
            </a:r>
          </a:p>
          <a:p>
            <a:r>
              <a:rPr lang="en-US">
                <a:solidFill>
                  <a:schemeClr val="bg1"/>
                </a:solidFill>
                <a:latin typeface="Courier" pitchFamily="2" charset="0"/>
              </a:rPr>
              <a:t>With this: </a:t>
            </a:r>
            <a:r>
              <a:rPr lang="en-US" b="1">
                <a:solidFill>
                  <a:schemeClr val="bg1"/>
                </a:solidFill>
                <a:latin typeface="Courier" pitchFamily="2" charset="0"/>
              </a:rPr>
              <a:t>Yes  No  Partially</a:t>
            </a:r>
          </a:p>
          <a:p>
            <a:pPr marL="285750" indent="-285750">
              <a:buFont typeface="Wingdings" pitchFamily="2" charset="2"/>
              <a:buChar char="Ø"/>
            </a:pPr>
            <a:r>
              <a:rPr lang="en-US" i="1">
                <a:solidFill>
                  <a:schemeClr val="bg1"/>
                </a:solidFill>
                <a:latin typeface="Courier" pitchFamily="2" charset="0"/>
              </a:rPr>
              <a:t>Speak to a customer service agent.</a:t>
            </a:r>
          </a:p>
          <a:p>
            <a:endParaRPr lang="en-US">
              <a:solidFill>
                <a:schemeClr val="bg1"/>
              </a:solidFill>
            </a:endParaRPr>
          </a:p>
        </p:txBody>
      </p:sp>
    </p:spTree>
    <p:extLst>
      <p:ext uri="{BB962C8B-B14F-4D97-AF65-F5344CB8AC3E}">
        <p14:creationId xmlns:p14="http://schemas.microsoft.com/office/powerpoint/2010/main" val="281043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7EEE7-2B14-DC49-9632-5B90AC101A83}"/>
              </a:ext>
            </a:extLst>
          </p:cNvPr>
          <p:cNvSpPr>
            <a:spLocks noGrp="1"/>
          </p:cNvSpPr>
          <p:nvPr>
            <p:ph type="title"/>
          </p:nvPr>
        </p:nvSpPr>
        <p:spPr>
          <a:xfrm>
            <a:off x="0" y="365125"/>
            <a:ext cx="12192000" cy="1325563"/>
          </a:xfrm>
        </p:spPr>
        <p:txBody>
          <a:bodyPr vert="horz" lIns="91440" tIns="45720" rIns="91440" bIns="45720" rtlCol="0" anchor="ctr">
            <a:normAutofit/>
          </a:bodyPr>
          <a:lstStyle/>
          <a:p>
            <a:pPr algn="ctr"/>
            <a:r>
              <a:rPr lang="en-US" sz="4400"/>
              <a:t>Give users the opportunity to fully comply.</a:t>
            </a:r>
          </a:p>
        </p:txBody>
      </p:sp>
      <p:sp>
        <p:nvSpPr>
          <p:cNvPr id="4" name="Text Placeholder 3">
            <a:extLst>
              <a:ext uri="{FF2B5EF4-FFF2-40B4-BE49-F238E27FC236}">
                <a16:creationId xmlns:a16="http://schemas.microsoft.com/office/drawing/2014/main" id="{8B87E446-A3E7-174A-9B3A-58A82C2DD061}"/>
              </a:ext>
            </a:extLst>
          </p:cNvPr>
          <p:cNvSpPr>
            <a:spLocks noGrp="1"/>
          </p:cNvSpPr>
          <p:nvPr>
            <p:ph type="body" sz="half" idx="2"/>
          </p:nvPr>
        </p:nvSpPr>
        <p:spPr>
          <a:xfrm>
            <a:off x="423863" y="1864953"/>
            <a:ext cx="3353745" cy="4351338"/>
          </a:xfrm>
        </p:spPr>
        <p:txBody>
          <a:bodyPr vert="horz" lIns="91440" tIns="45720" rIns="91440" bIns="45720" rtlCol="0">
            <a:normAutofit fontScale="92500" lnSpcReduction="10000"/>
          </a:bodyPr>
          <a:lstStyle/>
          <a:p>
            <a:pPr lvl="0"/>
            <a:r>
              <a:rPr lang="en-US" sz="1400"/>
              <a:t>Lacking adequate customer service assistance is a </a:t>
            </a:r>
            <a:r>
              <a:rPr lang="en-US" sz="1700" b="1"/>
              <a:t>bottleneck</a:t>
            </a:r>
            <a:r>
              <a:rPr lang="en-US" sz="1400"/>
              <a:t>; it constrains the users’ access to information and limits progress throughout the steps of filing an unemployment claim.</a:t>
            </a:r>
          </a:p>
          <a:p>
            <a:pPr lvl="0"/>
            <a:r>
              <a:rPr lang="en-US" sz="1400"/>
              <a:t>Like the Unemployment Security Department has a “waiting week” after the last employment paycheck hits, it takes </a:t>
            </a:r>
            <a:r>
              <a:rPr lang="en-US" sz="1400" i="1"/>
              <a:t>at least</a:t>
            </a:r>
            <a:r>
              <a:rPr lang="en-US" sz="1400"/>
              <a:t> a week until the new employment paycheck is deposited. </a:t>
            </a:r>
          </a:p>
          <a:p>
            <a:pPr lvl="0"/>
            <a:r>
              <a:rPr lang="en-US" sz="1400"/>
              <a:t>Because there is no acknowledgement or explanation of this on the Unemployment Security Department site, the user is left to guess whether filing the first week of employment is allowed or not. When the choice comes down to risks such as having gas and paying their mortgage, most people would choose the latter.  </a:t>
            </a:r>
          </a:p>
          <a:p>
            <a:pPr lvl="0"/>
            <a:r>
              <a:rPr lang="en-US" sz="1400"/>
              <a:t>99% of unemployment claimants only want to take their share; what is rightfully allotted to them, corresponding with the amount they paid into unemployment while they worked.</a:t>
            </a:r>
          </a:p>
        </p:txBody>
      </p:sp>
      <p:pic>
        <p:nvPicPr>
          <p:cNvPr id="7" name="Picture 6" descr="A screenshot of a cell phone&#10;&#10;Description automatically generated">
            <a:extLst>
              <a:ext uri="{FF2B5EF4-FFF2-40B4-BE49-F238E27FC236}">
                <a16:creationId xmlns:a16="http://schemas.microsoft.com/office/drawing/2014/main" id="{558B04AE-F479-F14E-8003-D53367031F8D}"/>
              </a:ext>
            </a:extLst>
          </p:cNvPr>
          <p:cNvPicPr>
            <a:picLocks noChangeAspect="1"/>
          </p:cNvPicPr>
          <p:nvPr/>
        </p:nvPicPr>
        <p:blipFill rotWithShape="1">
          <a:blip r:embed="rId2"/>
          <a:srcRect l="5076" r="10609" b="2"/>
          <a:stretch/>
        </p:blipFill>
        <p:spPr>
          <a:xfrm>
            <a:off x="3777608" y="1814408"/>
            <a:ext cx="5074070" cy="4272681"/>
          </a:xfrm>
          <a:prstGeom prst="rect">
            <a:avLst/>
          </a:prstGeom>
        </p:spPr>
      </p:pic>
      <p:sp>
        <p:nvSpPr>
          <p:cNvPr id="8" name="Rectangle 7">
            <a:extLst>
              <a:ext uri="{FF2B5EF4-FFF2-40B4-BE49-F238E27FC236}">
                <a16:creationId xmlns:a16="http://schemas.microsoft.com/office/drawing/2014/main" id="{3C6F5A8E-52D0-EE42-90CC-7DF82190F3DF}"/>
              </a:ext>
            </a:extLst>
          </p:cNvPr>
          <p:cNvSpPr/>
          <p:nvPr/>
        </p:nvSpPr>
        <p:spPr>
          <a:xfrm>
            <a:off x="9135538" y="1839987"/>
            <a:ext cx="2632599" cy="202759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600"/>
              </a:spcAft>
              <a:buFont typeface="Arial" panose="020B0604020202020204" pitchFamily="34" charset="0"/>
              <a:buChar char="•"/>
            </a:pPr>
            <a:r>
              <a:rPr lang="en-US"/>
              <a:t>When can the message response be expected? </a:t>
            </a:r>
          </a:p>
          <a:p>
            <a:pPr marL="285750" indent="-285750">
              <a:spcAft>
                <a:spcPts val="600"/>
              </a:spcAft>
              <a:buFont typeface="Arial" panose="020B0604020202020204" pitchFamily="34" charset="0"/>
              <a:buChar char="•"/>
            </a:pPr>
            <a:r>
              <a:rPr lang="en-US"/>
              <a:t>Why is there no Instant Message option?</a:t>
            </a:r>
          </a:p>
        </p:txBody>
      </p:sp>
      <p:sp>
        <p:nvSpPr>
          <p:cNvPr id="5" name="Text Placeholder 3">
            <a:extLst>
              <a:ext uri="{FF2B5EF4-FFF2-40B4-BE49-F238E27FC236}">
                <a16:creationId xmlns:a16="http://schemas.microsoft.com/office/drawing/2014/main" id="{C431B498-E889-2C4A-84A3-9F2DBD9B5471}"/>
              </a:ext>
            </a:extLst>
          </p:cNvPr>
          <p:cNvSpPr txBox="1">
            <a:spLocks/>
          </p:cNvSpPr>
          <p:nvPr/>
        </p:nvSpPr>
        <p:spPr>
          <a:xfrm>
            <a:off x="0" y="6972300"/>
            <a:ext cx="12192000" cy="94773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US"/>
              <a:t>Slide 3: THE ETHICAL IMPROVEMENT. Recommend for changes to the digital meme would better align it with the psychology of the users (bulleted list and paragraphs).</a:t>
            </a:r>
          </a:p>
          <a:p>
            <a:endParaRPr lang="en-US"/>
          </a:p>
        </p:txBody>
      </p:sp>
      <p:pic>
        <p:nvPicPr>
          <p:cNvPr id="10" name="Picture 9" descr="A person sitting at a desk&#10;&#10;Description automatically generated">
            <a:extLst>
              <a:ext uri="{FF2B5EF4-FFF2-40B4-BE49-F238E27FC236}">
                <a16:creationId xmlns:a16="http://schemas.microsoft.com/office/drawing/2014/main" id="{FC88167B-D491-E942-B172-7CE67A077DDD}"/>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r="11277"/>
          <a:stretch/>
        </p:blipFill>
        <p:spPr>
          <a:xfrm>
            <a:off x="9135538" y="4059492"/>
            <a:ext cx="2632599" cy="2027597"/>
          </a:xfrm>
          <a:prstGeom prst="rect">
            <a:avLst/>
          </a:prstGeom>
        </p:spPr>
      </p:pic>
    </p:spTree>
    <p:extLst>
      <p:ext uri="{BB962C8B-B14F-4D97-AF65-F5344CB8AC3E}">
        <p14:creationId xmlns:p14="http://schemas.microsoft.com/office/powerpoint/2010/main" val="3045510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64F6814-96D5-4463-898E-405CC0C401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E7EEE7-2B14-DC49-9632-5B90AC101A83}"/>
              </a:ext>
            </a:extLst>
          </p:cNvPr>
          <p:cNvSpPr>
            <a:spLocks noGrp="1"/>
          </p:cNvSpPr>
          <p:nvPr>
            <p:ph type="title"/>
          </p:nvPr>
        </p:nvSpPr>
        <p:spPr>
          <a:xfrm>
            <a:off x="821516" y="640263"/>
            <a:ext cx="6204984" cy="1344975"/>
          </a:xfrm>
        </p:spPr>
        <p:txBody>
          <a:bodyPr vert="horz" lIns="91440" tIns="45720" rIns="91440" bIns="45720" rtlCol="0" anchor="ctr">
            <a:normAutofit/>
          </a:bodyPr>
          <a:lstStyle/>
          <a:p>
            <a:r>
              <a:rPr lang="en-US" sz="2200" kern="1200">
                <a:solidFill>
                  <a:schemeClr val="tx1"/>
                </a:solidFill>
                <a:latin typeface="+mj-lt"/>
                <a:ea typeface="+mj-ea"/>
                <a:cs typeface="+mj-cs"/>
              </a:rPr>
              <a:t>Failure to address the “gray area” of unemployment </a:t>
            </a:r>
            <a:br>
              <a:rPr lang="en-US" sz="2200" kern="1200">
                <a:solidFill>
                  <a:schemeClr val="tx1"/>
                </a:solidFill>
                <a:latin typeface="+mj-lt"/>
                <a:ea typeface="+mj-ea"/>
                <a:cs typeface="+mj-cs"/>
              </a:rPr>
            </a:br>
            <a:r>
              <a:rPr lang="en-US" sz="2200" kern="1200">
                <a:solidFill>
                  <a:schemeClr val="tx1"/>
                </a:solidFill>
                <a:latin typeface="+mj-lt"/>
                <a:ea typeface="+mj-ea"/>
                <a:cs typeface="+mj-cs"/>
              </a:rPr>
              <a:t>will compound user dissatisfaction </a:t>
            </a:r>
            <a:br>
              <a:rPr lang="en-US" sz="2200" kern="1200">
                <a:solidFill>
                  <a:schemeClr val="tx1"/>
                </a:solidFill>
                <a:latin typeface="+mj-lt"/>
                <a:ea typeface="+mj-ea"/>
                <a:cs typeface="+mj-cs"/>
              </a:rPr>
            </a:br>
            <a:r>
              <a:rPr lang="en-US" sz="2200" kern="1200">
                <a:solidFill>
                  <a:schemeClr val="tx1"/>
                </a:solidFill>
                <a:latin typeface="+mj-lt"/>
                <a:ea typeface="+mj-ea"/>
                <a:cs typeface="+mj-cs"/>
              </a:rPr>
              <a:t>and increase government spending.</a:t>
            </a:r>
          </a:p>
        </p:txBody>
      </p:sp>
      <p:sp>
        <p:nvSpPr>
          <p:cNvPr id="4" name="Text Placeholder 3">
            <a:extLst>
              <a:ext uri="{FF2B5EF4-FFF2-40B4-BE49-F238E27FC236}">
                <a16:creationId xmlns:a16="http://schemas.microsoft.com/office/drawing/2014/main" id="{8B87E446-A3E7-174A-9B3A-58A82C2DD061}"/>
              </a:ext>
            </a:extLst>
          </p:cNvPr>
          <p:cNvSpPr>
            <a:spLocks noGrp="1"/>
          </p:cNvSpPr>
          <p:nvPr>
            <p:ph type="body" sz="half" idx="2"/>
          </p:nvPr>
        </p:nvSpPr>
        <p:spPr>
          <a:xfrm>
            <a:off x="821515" y="2121762"/>
            <a:ext cx="6204984" cy="3626917"/>
          </a:xfrm>
        </p:spPr>
        <p:txBody>
          <a:bodyPr vert="horz" lIns="91440" tIns="45720" rIns="91440" bIns="45720" rtlCol="0">
            <a:normAutofit/>
          </a:bodyPr>
          <a:lstStyle/>
          <a:p>
            <a:pPr indent="-228600">
              <a:buFont typeface="Arial" panose="020B0604020202020204" pitchFamily="34" charset="0"/>
              <a:buChar char="•"/>
            </a:pPr>
            <a:r>
              <a:rPr lang="en-US" sz="1500"/>
              <a:t>The interface of the Unemployment Security Department website works against the users. By failing to clarify the process, more work is created for everyone by stressing out the claimants, generating hearing dates and billing taxpayers. </a:t>
            </a:r>
          </a:p>
          <a:p>
            <a:pPr indent="-228600">
              <a:buFont typeface="Arial" panose="020B0604020202020204" pitchFamily="34" charset="0"/>
              <a:buChar char="•"/>
            </a:pPr>
            <a:r>
              <a:rPr lang="en-US" sz="1500"/>
              <a:t>Invest more money into instant messaging responses, rather than hearings. Hire more support staff. If you have an auto-message stating that you are “experiencing a high call volume,” or “longer than usual wait times,” you already know you’re understaffed.</a:t>
            </a:r>
          </a:p>
          <a:p>
            <a:pPr indent="-228600">
              <a:buFont typeface="Arial" panose="020B0604020202020204" pitchFamily="34" charset="0"/>
              <a:buChar char="•"/>
            </a:pPr>
            <a:r>
              <a:rPr lang="en-US" sz="1500"/>
              <a:t>When fees are assessed, claimants may begin their next job by owing money to the Unemployment Security Department after claiming an hour or two for required trainings, or the waiting period between being hired and receiving the first paycheck.</a:t>
            </a:r>
          </a:p>
          <a:p>
            <a:pPr indent="-228600">
              <a:buFont typeface="Arial" panose="020B0604020202020204" pitchFamily="34" charset="0"/>
              <a:buChar char="•"/>
            </a:pPr>
            <a:r>
              <a:rPr lang="en-US" sz="1500"/>
              <a:t>While the system may have to see everything in black and white, the users need a grey area to ensure they are in compliance.</a:t>
            </a:r>
          </a:p>
          <a:p>
            <a:pPr indent="-228600">
              <a:buFont typeface="Arial" panose="020B0604020202020204" pitchFamily="34" charset="0"/>
              <a:buChar char="•"/>
            </a:pPr>
            <a:endParaRPr lang="en-US" sz="1500"/>
          </a:p>
        </p:txBody>
      </p:sp>
      <p:pic>
        <p:nvPicPr>
          <p:cNvPr id="7" name="Picture 6" descr="A group of people sitting at a table&#10;&#10;Description automatically generated">
            <a:extLst>
              <a:ext uri="{FF2B5EF4-FFF2-40B4-BE49-F238E27FC236}">
                <a16:creationId xmlns:a16="http://schemas.microsoft.com/office/drawing/2014/main" id="{C601CD56-DA3A-5744-9704-4E7D6760A73C}"/>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66" r="266"/>
          <a:stretch/>
        </p:blipFill>
        <p:spPr>
          <a:xfrm>
            <a:off x="7829553" y="306909"/>
            <a:ext cx="4042409" cy="2286000"/>
          </a:xfrm>
          <a:prstGeom prst="rect">
            <a:avLst/>
          </a:prstGeom>
        </p:spPr>
      </p:pic>
      <p:pic>
        <p:nvPicPr>
          <p:cNvPr id="9" name="Picture 8" descr="A picture containing person, table, man, cutting&#10;&#10;Description automatically generated">
            <a:extLst>
              <a:ext uri="{FF2B5EF4-FFF2-40B4-BE49-F238E27FC236}">
                <a16:creationId xmlns:a16="http://schemas.microsoft.com/office/drawing/2014/main" id="{864FD5E0-953D-9642-AC2F-53827B65BC45}"/>
              </a:ext>
            </a:extLst>
          </p:cNvPr>
          <p:cNvPicPr>
            <a:picLocks noChangeAspect="1"/>
          </p:cNvPicPr>
          <p:nvPr/>
        </p:nvPicPr>
        <p:blipFill rotWithShape="1">
          <a:blip r:embed="rId4">
            <a:extLst>
              <a:ext uri="{837473B0-CC2E-450A-ABE3-18F120FF3D39}">
                <a1611:picAttrSrcUrl xmlns:a1611="http://schemas.microsoft.com/office/drawing/2016/11/main" r:id="rId5"/>
              </a:ext>
            </a:extLst>
          </a:blip>
          <a:srcRect l="20568" r="12335" b="-1"/>
          <a:stretch/>
        </p:blipFill>
        <p:spPr>
          <a:xfrm>
            <a:off x="7829549" y="2828925"/>
            <a:ext cx="4042410" cy="3388994"/>
          </a:xfrm>
          <a:prstGeom prst="rect">
            <a:avLst/>
          </a:prstGeom>
        </p:spPr>
      </p:pic>
      <p:sp>
        <p:nvSpPr>
          <p:cNvPr id="5" name="Subtitle 2">
            <a:extLst>
              <a:ext uri="{FF2B5EF4-FFF2-40B4-BE49-F238E27FC236}">
                <a16:creationId xmlns:a16="http://schemas.microsoft.com/office/drawing/2014/main" id="{6DD99950-55E1-1442-B73F-42A6501116B2}"/>
              </a:ext>
            </a:extLst>
          </p:cNvPr>
          <p:cNvSpPr txBox="1">
            <a:spLocks/>
          </p:cNvSpPr>
          <p:nvPr/>
        </p:nvSpPr>
        <p:spPr>
          <a:xfrm>
            <a:off x="0" y="6986587"/>
            <a:ext cx="9144000" cy="6570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a:t>Slide 4: AN UNETHICAL IMPROVEMENT. Recommend against changes to the digital meme that would overpower, sidestep, or exploit the psychology of the users</a:t>
            </a:r>
          </a:p>
        </p:txBody>
      </p:sp>
    </p:spTree>
    <p:extLst>
      <p:ext uri="{BB962C8B-B14F-4D97-AF65-F5344CB8AC3E}">
        <p14:creationId xmlns:p14="http://schemas.microsoft.com/office/powerpoint/2010/main" val="1962613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7EEE7-2B14-DC49-9632-5B90AC101A83}"/>
              </a:ext>
            </a:extLst>
          </p:cNvPr>
          <p:cNvSpPr>
            <a:spLocks noGrp="1"/>
          </p:cNvSpPr>
          <p:nvPr>
            <p:ph type="title"/>
          </p:nvPr>
        </p:nvSpPr>
        <p:spPr>
          <a:xfrm>
            <a:off x="431800" y="433875"/>
            <a:ext cx="5118100" cy="937240"/>
          </a:xfrm>
        </p:spPr>
        <p:txBody>
          <a:bodyPr>
            <a:normAutofit fontScale="90000"/>
          </a:bodyPr>
          <a:lstStyle/>
          <a:p>
            <a:r>
              <a:rPr lang="en-US"/>
              <a:t>Results directly effect the bottom line and customer satisfaction.</a:t>
            </a:r>
          </a:p>
        </p:txBody>
      </p:sp>
      <p:sp>
        <p:nvSpPr>
          <p:cNvPr id="3" name="Content Placeholder 2">
            <a:extLst>
              <a:ext uri="{FF2B5EF4-FFF2-40B4-BE49-F238E27FC236}">
                <a16:creationId xmlns:a16="http://schemas.microsoft.com/office/drawing/2014/main" id="{BBEB4D61-6EE4-9345-80E3-4AB9DE2D1311}"/>
              </a:ext>
            </a:extLst>
          </p:cNvPr>
          <p:cNvSpPr>
            <a:spLocks noGrp="1"/>
          </p:cNvSpPr>
          <p:nvPr>
            <p:ph idx="1"/>
          </p:nvPr>
        </p:nvSpPr>
        <p:spPr>
          <a:xfrm>
            <a:off x="431800" y="1612900"/>
            <a:ext cx="5118100" cy="5514843"/>
          </a:xfrm>
        </p:spPr>
        <p:txBody>
          <a:bodyPr>
            <a:normAutofit/>
          </a:bodyPr>
          <a:lstStyle/>
          <a:p>
            <a:pPr marL="0" indent="0">
              <a:buNone/>
            </a:pPr>
            <a:r>
              <a:rPr lang="en-US" sz="1500"/>
              <a:t>Before and after changes are made to the Unemployment Security Department website, note the following:</a:t>
            </a:r>
          </a:p>
          <a:p>
            <a:pPr marL="514350" indent="-514350">
              <a:buFont typeface="Arial" panose="020B0604020202020204" pitchFamily="34" charset="0"/>
              <a:buAutoNum type="arabicPeriod"/>
            </a:pPr>
            <a:r>
              <a:rPr lang="en-US" sz="1500"/>
              <a:t>Claimant/user satisfaction regarding Unemployment Security Department website.  </a:t>
            </a:r>
          </a:p>
          <a:p>
            <a:pPr marL="514350" indent="-514350">
              <a:buFont typeface="Arial" panose="020B0604020202020204" pitchFamily="34" charset="0"/>
              <a:buAutoNum type="arabicPeriod"/>
            </a:pPr>
            <a:r>
              <a:rPr lang="en-US" sz="1500"/>
              <a:t>Amount of flagged, fraudulent filings by claimants that were, in fact fraud.</a:t>
            </a:r>
          </a:p>
          <a:p>
            <a:pPr marL="514350" indent="-514350">
              <a:buFont typeface="Arial" panose="020B0604020202020204" pitchFamily="34" charset="0"/>
              <a:buAutoNum type="arabicPeriod"/>
            </a:pPr>
            <a:r>
              <a:rPr lang="en-US" sz="1500"/>
              <a:t>Amount of flagged, fraudulent filings by claimants that were deemed </a:t>
            </a:r>
            <a:r>
              <a:rPr lang="en-US" sz="1500" i="1"/>
              <a:t>not</a:t>
            </a:r>
            <a:r>
              <a:rPr lang="en-US" sz="1500"/>
              <a:t> fraud.</a:t>
            </a:r>
          </a:p>
          <a:p>
            <a:pPr marL="514350" indent="-514350">
              <a:buAutoNum type="arabicPeriod"/>
            </a:pPr>
            <a:r>
              <a:rPr lang="en-US" sz="1500"/>
              <a:t>Number of unemployment claimants served by customer service on a monthly basis. This includes all phone calls, emails and all questions sent through existing platforms.</a:t>
            </a:r>
          </a:p>
          <a:p>
            <a:pPr marL="0" indent="0">
              <a:buNone/>
            </a:pPr>
            <a:r>
              <a:rPr lang="en-US" sz="1500"/>
              <a:t>By using the suggested metrics to determine the success of the site changes, the Unemployment Security Department will also see a subsequent drop in hearings and thus, a reduction in expenses, paid for by taxpayers. </a:t>
            </a:r>
          </a:p>
          <a:p>
            <a:pPr marL="0" indent="0">
              <a:buNone/>
            </a:pPr>
            <a:r>
              <a:rPr lang="en-US" sz="1500"/>
              <a:t>Continual investment in customer service staffing and the ability to obtain feedback before hearings are scheduled, will continue to improve the claimant/customer experience and reduce expenses. </a:t>
            </a:r>
          </a:p>
        </p:txBody>
      </p:sp>
      <p:graphicFrame>
        <p:nvGraphicFramePr>
          <p:cNvPr id="5" name="Chart 4">
            <a:extLst>
              <a:ext uri="{FF2B5EF4-FFF2-40B4-BE49-F238E27FC236}">
                <a16:creationId xmlns:a16="http://schemas.microsoft.com/office/drawing/2014/main" id="{420CABCF-2FED-1141-92D5-629F85964916}"/>
              </a:ext>
            </a:extLst>
          </p:cNvPr>
          <p:cNvGraphicFramePr/>
          <p:nvPr>
            <p:extLst>
              <p:ext uri="{D42A27DB-BD31-4B8C-83A1-F6EECF244321}">
                <p14:modId xmlns:p14="http://schemas.microsoft.com/office/powerpoint/2010/main" val="4223180613"/>
              </p:ext>
            </p:extLst>
          </p:nvPr>
        </p:nvGraphicFramePr>
        <p:xfrm>
          <a:off x="5715000" y="433875"/>
          <a:ext cx="6045200" cy="4038600"/>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8" descr="A picture containing table, sign&#10;&#10;Description automatically generated">
            <a:extLst>
              <a:ext uri="{FF2B5EF4-FFF2-40B4-BE49-F238E27FC236}">
                <a16:creationId xmlns:a16="http://schemas.microsoft.com/office/drawing/2014/main" id="{C73F8F0F-0E77-D44E-80DC-F743DE0BF8B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073488" y="4639511"/>
            <a:ext cx="3061523" cy="2040688"/>
          </a:xfrm>
          <a:prstGeom prst="rect">
            <a:avLst/>
          </a:prstGeom>
        </p:spPr>
      </p:pic>
      <p:sp>
        <p:nvSpPr>
          <p:cNvPr id="10" name="Subtitle 2">
            <a:extLst>
              <a:ext uri="{FF2B5EF4-FFF2-40B4-BE49-F238E27FC236}">
                <a16:creationId xmlns:a16="http://schemas.microsoft.com/office/drawing/2014/main" id="{5D4BA95B-E584-2243-97CB-2C99B494E29A}"/>
              </a:ext>
            </a:extLst>
          </p:cNvPr>
          <p:cNvSpPr txBox="1">
            <a:spLocks/>
          </p:cNvSpPr>
          <p:nvPr/>
        </p:nvSpPr>
        <p:spPr>
          <a:xfrm>
            <a:off x="0" y="7013105"/>
            <a:ext cx="9144000" cy="5633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a:t>Slide 5: THE RESULT. Identify what business outcome metric (usage, satisfaction) should be measured before and after the changes are implemented.</a:t>
            </a:r>
          </a:p>
          <a:p>
            <a:endParaRPr lang="en-US"/>
          </a:p>
        </p:txBody>
      </p:sp>
    </p:spTree>
    <p:extLst>
      <p:ext uri="{BB962C8B-B14F-4D97-AF65-F5344CB8AC3E}">
        <p14:creationId xmlns:p14="http://schemas.microsoft.com/office/powerpoint/2010/main" val="1992168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6E037-B249-4647-BF04-A9E16FD58997}"/>
              </a:ext>
            </a:extLst>
          </p:cNvPr>
          <p:cNvSpPr>
            <a:spLocks noGrp="1"/>
          </p:cNvSpPr>
          <p:nvPr>
            <p:ph type="ctrTitle"/>
          </p:nvPr>
        </p:nvSpPr>
        <p:spPr>
          <a:xfrm>
            <a:off x="170214" y="136712"/>
            <a:ext cx="1991096" cy="825190"/>
          </a:xfrm>
        </p:spPr>
        <p:txBody>
          <a:bodyPr>
            <a:normAutofit/>
          </a:bodyPr>
          <a:lstStyle/>
          <a:p>
            <a:pPr algn="l"/>
            <a:r>
              <a:rPr lang="en-US" sz="1600" b="1"/>
              <a:t>Readings</a:t>
            </a:r>
            <a:br>
              <a:rPr lang="en-US" sz="1600" i="1"/>
            </a:br>
            <a:r>
              <a:rPr lang="en-US" sz="1600" i="1"/>
              <a:t>Memes: 5, 6</a:t>
            </a:r>
            <a:br>
              <a:rPr lang="en-US" sz="1600"/>
            </a:br>
            <a:r>
              <a:rPr lang="en-US" sz="1600" i="1"/>
              <a:t>Bottlenecks</a:t>
            </a:r>
            <a:r>
              <a:rPr lang="en-US" sz="1600"/>
              <a:t>: 2, 4, 5, 6</a:t>
            </a:r>
          </a:p>
        </p:txBody>
      </p:sp>
      <p:sp>
        <p:nvSpPr>
          <p:cNvPr id="3" name="Subtitle 2">
            <a:extLst>
              <a:ext uri="{FF2B5EF4-FFF2-40B4-BE49-F238E27FC236}">
                <a16:creationId xmlns:a16="http://schemas.microsoft.com/office/drawing/2014/main" id="{147A8595-6E75-214F-96B0-E7DE3CC06798}"/>
              </a:ext>
            </a:extLst>
          </p:cNvPr>
          <p:cNvSpPr>
            <a:spLocks noGrp="1"/>
          </p:cNvSpPr>
          <p:nvPr>
            <p:ph type="subTitle" idx="1"/>
          </p:nvPr>
        </p:nvSpPr>
        <p:spPr>
          <a:xfrm>
            <a:off x="1524000" y="1397000"/>
            <a:ext cx="9144000" cy="5075052"/>
          </a:xfrm>
        </p:spPr>
        <p:txBody>
          <a:bodyPr>
            <a:normAutofit/>
          </a:bodyPr>
          <a:lstStyle/>
          <a:p>
            <a:r>
              <a:rPr lang="en-US" sz="1600" b="1"/>
              <a:t>Deliverable</a:t>
            </a:r>
            <a:endParaRPr lang="en-US" sz="1600"/>
          </a:p>
          <a:p>
            <a:r>
              <a:rPr lang="en-US" sz="1600" b="1"/>
              <a:t>Five-slide applied analyses</a:t>
            </a:r>
            <a:r>
              <a:rPr lang="en-US" sz="1600"/>
              <a:t> in PowerPoint. </a:t>
            </a:r>
            <a:endParaRPr lang="en-US" sz="1600" b="1"/>
          </a:p>
          <a:p>
            <a:pPr marL="342900" indent="-342900" algn="l">
              <a:buFont typeface="Arial" panose="020B0604020202020204" pitchFamily="34" charset="0"/>
              <a:buChar char="•"/>
            </a:pPr>
            <a:r>
              <a:rPr lang="en-US" sz="1600"/>
              <a:t>Slide 1: THE PSYCH. Describe the psychological process in a way that would be understandable and persuasive to a business decision-maker (original textual summary, 12-14 point font).</a:t>
            </a:r>
          </a:p>
          <a:p>
            <a:pPr marL="342900" indent="-342900" algn="l">
              <a:buFont typeface="Arial" panose="020B0604020202020204" pitchFamily="34" charset="0"/>
              <a:buChar char="•"/>
            </a:pPr>
            <a:r>
              <a:rPr lang="en-US" sz="1600"/>
              <a:t>Slide 2: THE EXAMPLE. Explain how the psychological process is at play in users' experience with a digital meme (screenshots and half-page explanation).</a:t>
            </a:r>
          </a:p>
          <a:p>
            <a:pPr marL="342900" indent="-342900" algn="l">
              <a:buFont typeface="Arial" panose="020B0604020202020204" pitchFamily="34" charset="0"/>
              <a:buChar char="•"/>
            </a:pPr>
            <a:r>
              <a:rPr lang="en-US" sz="1600"/>
              <a:t>Slide 3: THE ETHICAL IMPROVEMENT. Recommend for changes to the digital meme would better align it with the psychology of the users (bulleted list and paragraphs).</a:t>
            </a:r>
          </a:p>
          <a:p>
            <a:pPr marL="342900" indent="-342900" algn="l">
              <a:buFont typeface="Arial" panose="020B0604020202020204" pitchFamily="34" charset="0"/>
              <a:buChar char="•"/>
            </a:pPr>
            <a:r>
              <a:rPr lang="en-US" sz="1600"/>
              <a:t>Slide 4: AN UNETHICAL IMPROVEMENT. Recommend against changes to the digital meme that would overpower, sidestep, or exploit the psychology of the users</a:t>
            </a:r>
          </a:p>
          <a:p>
            <a:pPr marL="342900" indent="-342900" algn="l">
              <a:buFont typeface="Arial" panose="020B0604020202020204" pitchFamily="34" charset="0"/>
              <a:buChar char="•"/>
            </a:pPr>
            <a:r>
              <a:rPr lang="en-US" sz="1600"/>
              <a:t>Slide 5: THE RESULT. Identify what business outcome metric (usage, satisfaction) should be measured before and after the changes are implemented.</a:t>
            </a:r>
          </a:p>
          <a:p>
            <a:endParaRPr lang="en-US"/>
          </a:p>
        </p:txBody>
      </p:sp>
    </p:spTree>
    <p:extLst>
      <p:ext uri="{BB962C8B-B14F-4D97-AF65-F5344CB8AC3E}">
        <p14:creationId xmlns:p14="http://schemas.microsoft.com/office/powerpoint/2010/main" val="665902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1415</Words>
  <Application>Microsoft Macintosh PowerPoint</Application>
  <PresentationFormat>Widescreen</PresentationFormat>
  <Paragraphs>67</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Courier</vt:lpstr>
      <vt:lpstr>Wingdings</vt:lpstr>
      <vt:lpstr>Office Theme</vt:lpstr>
      <vt:lpstr>Attention/ Perception Applied Analysis Assignment #1</vt:lpstr>
      <vt:lpstr>Respecting the “gray area” of filing for unemployment  on the Washington state Unemployment Security Department website</vt:lpstr>
      <vt:lpstr>If someone works  for a few hours each week,  the site should have a  partial-payout option.</vt:lpstr>
      <vt:lpstr>Give users the opportunity to fully comply.</vt:lpstr>
      <vt:lpstr>Failure to address the “gray area” of unemployment  will compound user dissatisfaction  and increase government spending.</vt:lpstr>
      <vt:lpstr>Results directly effect the bottom line and customer satisfaction.</vt:lpstr>
      <vt:lpstr>Readings Memes: 5, 6 Bottlenecks: 2, 4, 5,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 Perception Applied Analysis Assignment #1</dc:title>
  <dc:creator>Alyssa Hagen</dc:creator>
  <cp:lastModifiedBy>Alyssa Hagen</cp:lastModifiedBy>
  <cp:revision>4</cp:revision>
  <cp:lastPrinted>2020-01-19T02:15:22Z</cp:lastPrinted>
  <dcterms:created xsi:type="dcterms:W3CDTF">2020-01-19T01:58:06Z</dcterms:created>
  <dcterms:modified xsi:type="dcterms:W3CDTF">2020-01-19T06:04:58Z</dcterms:modified>
</cp:coreProperties>
</file>